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9" r:id="rId3"/>
  </p:sldMasterIdLst>
  <p:notesMasterIdLst>
    <p:notesMasterId r:id="rId32"/>
  </p:notesMasterIdLst>
  <p:sldIdLst>
    <p:sldId id="285" r:id="rId4"/>
    <p:sldId id="312" r:id="rId5"/>
    <p:sldId id="317" r:id="rId6"/>
    <p:sldId id="319" r:id="rId7"/>
    <p:sldId id="342" r:id="rId8"/>
    <p:sldId id="300" r:id="rId9"/>
    <p:sldId id="335" r:id="rId10"/>
    <p:sldId id="338" r:id="rId11"/>
    <p:sldId id="336" r:id="rId12"/>
    <p:sldId id="337" r:id="rId13"/>
    <p:sldId id="345" r:id="rId14"/>
    <p:sldId id="344" r:id="rId15"/>
    <p:sldId id="339" r:id="rId16"/>
    <p:sldId id="340" r:id="rId17"/>
    <p:sldId id="306" r:id="rId18"/>
    <p:sldId id="304" r:id="rId19"/>
    <p:sldId id="311" r:id="rId20"/>
    <p:sldId id="349" r:id="rId21"/>
    <p:sldId id="350" r:id="rId22"/>
    <p:sldId id="315" r:id="rId23"/>
    <p:sldId id="346" r:id="rId24"/>
    <p:sldId id="314" r:id="rId25"/>
    <p:sldId id="303" r:id="rId26"/>
    <p:sldId id="347" r:id="rId27"/>
    <p:sldId id="313" r:id="rId28"/>
    <p:sldId id="348" r:id="rId29"/>
    <p:sldId id="333"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352" autoAdjust="0"/>
    <p:restoredTop sz="76978" autoAdjust="0"/>
  </p:normalViewPr>
  <p:slideViewPr>
    <p:cSldViewPr>
      <p:cViewPr>
        <p:scale>
          <a:sx n="57" d="100"/>
          <a:sy n="57" d="100"/>
        </p:scale>
        <p:origin x="-1734" y="-366"/>
      </p:cViewPr>
      <p:guideLst>
        <p:guide orient="horz" pos="2160"/>
        <p:guide pos="2880"/>
      </p:guideLst>
    </p:cSldViewPr>
  </p:slideViewPr>
  <p:outlineViewPr>
    <p:cViewPr>
      <p:scale>
        <a:sx n="33" d="100"/>
        <a:sy n="33" d="100"/>
      </p:scale>
      <p:origin x="0" y="8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41A7DE-601A-485D-9FBA-39088F3E314C}" type="datetimeFigureOut">
              <a:rPr lang="en-US" smtClean="0"/>
              <a:t>10/24/2012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3FEB43-6E74-4A96-B411-944C1766847A}" type="slidenum">
              <a:rPr lang="en-US" smtClean="0"/>
              <a:t>‹#›</a:t>
            </a:fld>
            <a:endParaRPr lang="en-US"/>
          </a:p>
        </p:txBody>
      </p:sp>
    </p:spTree>
    <p:extLst>
      <p:ext uri="{BB962C8B-B14F-4D97-AF65-F5344CB8AC3E}">
        <p14:creationId xmlns:p14="http://schemas.microsoft.com/office/powerpoint/2010/main" val="1141801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A6614-D5A3-46AB-8DCC-00D0CC2DC3BF}"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3FEB43-6E74-4A96-B411-944C1766847A}" type="slidenum">
              <a:rPr lang="en-US" smtClean="0"/>
              <a:t>23</a:t>
            </a:fld>
            <a:endParaRPr lang="en-US"/>
          </a:p>
        </p:txBody>
      </p:sp>
    </p:spTree>
    <p:extLst>
      <p:ext uri="{BB962C8B-B14F-4D97-AF65-F5344CB8AC3E}">
        <p14:creationId xmlns:p14="http://schemas.microsoft.com/office/powerpoint/2010/main" val="1706628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A6614-D5A3-46AB-8DCC-00D0CC2DC3BF}" type="slidenum">
              <a:rPr lang="en-US" smtClean="0">
                <a:solidFill>
                  <a:prstClr val="black"/>
                </a:solidFill>
              </a:rPr>
              <a:pPr/>
              <a:t>28</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txBox="1">
            <a:spLocks noGrp="1" noChangeArrowheads="1"/>
          </p:cNvSpPr>
          <p:nvPr/>
        </p:nvSpPr>
        <p:spPr>
          <a:xfrm>
            <a:off x="159989" y="8677660"/>
            <a:ext cx="738412" cy="356340"/>
          </a:xfrm>
          <a:prstGeom prst="rect">
            <a:avLst/>
          </a:prstGeom>
          <a:noFill/>
        </p:spPr>
        <p:txBody>
          <a:bodyPr lIns="88962" tIns="44481" rIns="88962" bIns="44481" anchor="ctr"/>
          <a:lstStyle/>
          <a:p>
            <a:pPr algn="ctr" eaLnBrk="0" hangingPunct="0">
              <a:defRPr/>
            </a:pPr>
            <a:fld id="{89141763-6FB0-4719-85DB-D02126D0D7AD}" type="slidenum">
              <a:rPr lang="en-US" sz="900">
                <a:solidFill>
                  <a:schemeClr val="tx1">
                    <a:tint val="75000"/>
                  </a:schemeClr>
                </a:solidFill>
                <a:latin typeface="Arial" charset="0"/>
              </a:rPr>
              <a:pPr algn="ctr" eaLnBrk="0" hangingPunct="0">
                <a:defRPr/>
              </a:pPr>
              <a:t>3</a:t>
            </a:fld>
            <a:endParaRPr lang="en-US" sz="900">
              <a:solidFill>
                <a:schemeClr val="tx1">
                  <a:tint val="75000"/>
                </a:schemeClr>
              </a:solidFill>
              <a:latin typeface="Arial" charset="0"/>
            </a:endParaRPr>
          </a:p>
        </p:txBody>
      </p:sp>
      <p:sp>
        <p:nvSpPr>
          <p:cNvPr id="27651" name="Rectangle 22"/>
          <p:cNvSpPr txBox="1">
            <a:spLocks noGrp="1" noChangeArrowheads="1"/>
          </p:cNvSpPr>
          <p:nvPr/>
        </p:nvSpPr>
        <p:spPr bwMode="auto">
          <a:xfrm>
            <a:off x="1730653" y="8736533"/>
            <a:ext cx="4356630" cy="22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62" tIns="44481" rIns="88962" bIns="44481"/>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900">
                <a:solidFill>
                  <a:schemeClr val="bg2"/>
                </a:solidFill>
              </a:rPr>
              <a:t>Copyright © 2010 Infor. All rights reserved. www.infor.com</a:t>
            </a:r>
          </a:p>
        </p:txBody>
      </p:sp>
      <p:sp>
        <p:nvSpPr>
          <p:cNvPr id="27652" name="Slide Image Placeholder 9"/>
          <p:cNvSpPr>
            <a:spLocks noGrp="1" noRot="1" noChangeAspect="1" noTextEdit="1"/>
          </p:cNvSpPr>
          <p:nvPr>
            <p:ph type="sldImg"/>
          </p:nvPr>
        </p:nvSpPr>
        <p:spPr>
          <a:ln/>
        </p:spPr>
      </p:sp>
      <p:sp>
        <p:nvSpPr>
          <p:cNvPr id="27653" name="Notes Placeholder 10"/>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aseline="0" dirty="0" smtClean="0">
                <a:latin typeface="Arial" pitchFamily="34" charset="0"/>
              </a:rPr>
              <a:t>Updated Page Layouts with JQ grids but this is for the catalog application only.</a:t>
            </a:r>
          </a:p>
          <a:p>
            <a:pPr eaLnBrk="1" hangingPunct="1"/>
            <a:r>
              <a:rPr lang="en-US" baseline="0" dirty="0" smtClean="0">
                <a:latin typeface="Arial" pitchFamily="34" charset="0"/>
              </a:rPr>
              <a:t>Simpler</a:t>
            </a:r>
          </a:p>
          <a:p>
            <a:pPr eaLnBrk="1" hangingPunct="1"/>
            <a:r>
              <a:rPr lang="en-US" baseline="0" dirty="0" smtClean="0">
                <a:latin typeface="Arial" pitchFamily="34" charset="0"/>
              </a:rPr>
              <a:t>JS Tree for drag and drop and search field in JS Tree for catalog maintenance.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Arial" pitchFamily="34" charset="0"/>
              </a:rPr>
              <a:t>And user defined fields introduced in 1.5.300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Arial" pitchFamily="34" charset="0"/>
            </a:endParaRPr>
          </a:p>
          <a:p>
            <a:pPr eaLnBrk="1" hangingPunct="1"/>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Changing background is part of changing the CSS</a:t>
            </a:r>
            <a:r>
              <a:rPr lang="en-US" baseline="0" dirty="0" smtClean="0"/>
              <a:t> ort adding your own styling.  Instead of changing to each CSS, make the change to the one single </a:t>
            </a:r>
            <a:r>
              <a:rPr lang="en-US" baseline="0" dirty="0" err="1" smtClean="0"/>
              <a:t>css</a:t>
            </a:r>
            <a:r>
              <a:rPr lang="en-US" baseline="0" dirty="0" smtClean="0"/>
              <a:t> in 2.0</a:t>
            </a:r>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We are now using CSS extensively on JSP. That’s why the changes that designers will have to make will be easier, no more JSP changes needed. </a:t>
            </a:r>
            <a:r>
              <a:rPr lang="en-US" dirty="0" smtClean="0">
                <a:solidFill>
                  <a:srgbClr val="FF0000"/>
                </a:solidFill>
              </a:rPr>
              <a:t>(Shakeel needs to elaborate on this when presenting it = DIVS) Every div is a class in the </a:t>
            </a:r>
            <a:r>
              <a:rPr lang="en-US" dirty="0" err="1" smtClean="0">
                <a:solidFill>
                  <a:srgbClr val="FF0000"/>
                </a:solidFill>
              </a:rPr>
              <a:t>css</a:t>
            </a:r>
            <a:r>
              <a:rPr lang="en-US" dirty="0" smtClean="0">
                <a:solidFill>
                  <a:srgbClr val="FF0000"/>
                </a:solidFill>
              </a:rPr>
              <a:t> file.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Created</a:t>
            </a:r>
            <a:r>
              <a:rPr lang="en-US" baseline="0" dirty="0" smtClean="0">
                <a:solidFill>
                  <a:srgbClr val="FF0000"/>
                </a:solidFill>
              </a:rPr>
              <a:t> a Global CSS File so that it can used sit-wide. </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03FEB43-6E74-4A96-B411-944C1766847A}" type="slidenum">
              <a:rPr lang="en-US" smtClean="0"/>
              <a:t>4</a:t>
            </a:fld>
            <a:endParaRPr lang="en-US"/>
          </a:p>
        </p:txBody>
      </p:sp>
    </p:spTree>
    <p:extLst>
      <p:ext uri="{BB962C8B-B14F-4D97-AF65-F5344CB8AC3E}">
        <p14:creationId xmlns:p14="http://schemas.microsoft.com/office/powerpoint/2010/main" val="2501038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03FEB43-6E74-4A96-B411-944C1766847A}" type="slidenum">
              <a:rPr lang="en-US" smtClean="0"/>
              <a:t>5</a:t>
            </a:fld>
            <a:endParaRPr lang="en-US"/>
          </a:p>
        </p:txBody>
      </p:sp>
    </p:spTree>
    <p:extLst>
      <p:ext uri="{BB962C8B-B14F-4D97-AF65-F5344CB8AC3E}">
        <p14:creationId xmlns:p14="http://schemas.microsoft.com/office/powerpoint/2010/main" val="2501038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Admin: This screen shot is showing the different navigation options in the Storefront Admin.</a:t>
            </a:r>
          </a:p>
          <a:p>
            <a:endParaRPr lang="en-US" dirty="0"/>
          </a:p>
        </p:txBody>
      </p:sp>
      <p:sp>
        <p:nvSpPr>
          <p:cNvPr id="4" name="Slide Number Placeholder 3"/>
          <p:cNvSpPr>
            <a:spLocks noGrp="1"/>
          </p:cNvSpPr>
          <p:nvPr>
            <p:ph type="sldNum" sz="quarter" idx="10"/>
          </p:nvPr>
        </p:nvSpPr>
        <p:spPr/>
        <p:txBody>
          <a:bodyPr/>
          <a:lstStyle/>
          <a:p>
            <a:fld id="{303FEB43-6E74-4A96-B411-944C1766847A}" type="slidenum">
              <a:rPr lang="en-US" smtClean="0"/>
              <a:t>8</a:t>
            </a:fld>
            <a:endParaRPr lang="en-US"/>
          </a:p>
        </p:txBody>
      </p:sp>
    </p:spTree>
    <p:extLst>
      <p:ext uri="{BB962C8B-B14F-4D97-AF65-F5344CB8AC3E}">
        <p14:creationId xmlns:p14="http://schemas.microsoft.com/office/powerpoint/2010/main" val="2329714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Drilling into a category while</a:t>
            </a:r>
            <a:r>
              <a:rPr lang="en-US" baseline="0" dirty="0" smtClean="0"/>
              <a:t> in Image Display Mode</a:t>
            </a:r>
          </a:p>
          <a:p>
            <a:endParaRPr lang="en-US" dirty="0"/>
          </a:p>
        </p:txBody>
      </p:sp>
      <p:sp>
        <p:nvSpPr>
          <p:cNvPr id="4" name="Slide Number Placeholder 3"/>
          <p:cNvSpPr>
            <a:spLocks noGrp="1"/>
          </p:cNvSpPr>
          <p:nvPr>
            <p:ph type="sldNum" sz="quarter" idx="10"/>
          </p:nvPr>
        </p:nvSpPr>
        <p:spPr/>
        <p:txBody>
          <a:bodyPr/>
          <a:lstStyle/>
          <a:p>
            <a:fld id="{303FEB43-6E74-4A96-B411-944C1766847A}" type="slidenum">
              <a:rPr lang="en-US" smtClean="0"/>
              <a:t>11</a:t>
            </a:fld>
            <a:endParaRPr lang="en-US"/>
          </a:p>
        </p:txBody>
      </p:sp>
    </p:spTree>
    <p:extLst>
      <p:ext uri="{BB962C8B-B14F-4D97-AF65-F5344CB8AC3E}">
        <p14:creationId xmlns:p14="http://schemas.microsoft.com/office/powerpoint/2010/main" val="3125809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Browse Display option set to Image display. </a:t>
            </a:r>
            <a:endParaRPr lang="en-US" dirty="0"/>
          </a:p>
        </p:txBody>
      </p:sp>
      <p:sp>
        <p:nvSpPr>
          <p:cNvPr id="4" name="Slide Number Placeholder 3"/>
          <p:cNvSpPr>
            <a:spLocks noGrp="1"/>
          </p:cNvSpPr>
          <p:nvPr>
            <p:ph type="sldNum" sz="quarter" idx="10"/>
          </p:nvPr>
        </p:nvSpPr>
        <p:spPr/>
        <p:txBody>
          <a:bodyPr/>
          <a:lstStyle/>
          <a:p>
            <a:fld id="{303FEB43-6E74-4A96-B411-944C1766847A}" type="slidenum">
              <a:rPr lang="en-US" smtClean="0"/>
              <a:t>12</a:t>
            </a:fld>
            <a:endParaRPr lang="en-US"/>
          </a:p>
        </p:txBody>
      </p:sp>
    </p:spTree>
    <p:extLst>
      <p:ext uri="{BB962C8B-B14F-4D97-AF65-F5344CB8AC3E}">
        <p14:creationId xmlns:p14="http://schemas.microsoft.com/office/powerpoint/2010/main" val="1671891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SF Publishing/Indexing Process</a:t>
            </a:r>
          </a:p>
          <a:p>
            <a:r>
              <a:rPr lang="en-US" dirty="0" smtClean="0"/>
              <a:t>  </a:t>
            </a:r>
            <a:r>
              <a:rPr lang="en-US" sz="1200" dirty="0" smtClean="0"/>
              <a:t>- Completely rewritten using Native SQL to maximize database performance</a:t>
            </a:r>
          </a:p>
          <a:p>
            <a:r>
              <a:rPr lang="en-US" sz="1200" dirty="0" smtClean="0"/>
              <a:t>  - Reduced the processing time from hours to minutes</a:t>
            </a:r>
          </a:p>
          <a:p>
            <a:r>
              <a:rPr lang="en-US" sz="1200" dirty="0" smtClean="0"/>
              <a:t>  - Process is running very stable in 2.0.101</a:t>
            </a:r>
          </a:p>
          <a:p>
            <a:endParaRPr lang="en-US" dirty="0" smtClean="0"/>
          </a:p>
          <a:p>
            <a:r>
              <a:rPr lang="en-US" dirty="0" smtClean="0"/>
              <a:t>- Hibernate Database Cache</a:t>
            </a:r>
          </a:p>
          <a:p>
            <a:r>
              <a:rPr lang="en-US" dirty="0" smtClean="0"/>
              <a:t>  </a:t>
            </a:r>
            <a:r>
              <a:rPr lang="en-US" sz="1200" dirty="0" smtClean="0"/>
              <a:t>- SF now exploits Hibernate (Database) 2nd level cache for Domain Objects</a:t>
            </a:r>
          </a:p>
          <a:p>
            <a:r>
              <a:rPr lang="en-US" sz="1200" dirty="0" smtClean="0"/>
              <a:t>    This caches/ages frequently used database data </a:t>
            </a:r>
            <a:br>
              <a:rPr lang="en-US" sz="1200" dirty="0" smtClean="0"/>
            </a:br>
            <a:r>
              <a:rPr lang="en-US" sz="1200" dirty="0" smtClean="0"/>
              <a:t>    to avoid repeated database access for improved performance</a:t>
            </a:r>
          </a:p>
          <a:p>
            <a:r>
              <a:rPr lang="en-US" sz="1200" dirty="0" smtClean="0"/>
              <a:t>  - Frequently called Named Database queries were also </a:t>
            </a:r>
            <a:br>
              <a:rPr lang="en-US" sz="1200" dirty="0" smtClean="0"/>
            </a:br>
            <a:r>
              <a:rPr lang="en-US" sz="1200" dirty="0" smtClean="0"/>
              <a:t>    rewritten/optimized for improved performance</a:t>
            </a:r>
            <a:br>
              <a:rPr lang="en-US" sz="1200" dirty="0" smtClean="0"/>
            </a:br>
            <a:r>
              <a:rPr lang="en-US" sz="1200" dirty="0" smtClean="0"/>
              <a:t/>
            </a:r>
            <a:br>
              <a:rPr lang="en-US" sz="1200" dirty="0" smtClean="0"/>
            </a:br>
            <a:r>
              <a:rPr lang="en-US" dirty="0" smtClean="0"/>
              <a:t>- Price and Availability calls to Database/ERP</a:t>
            </a:r>
          </a:p>
          <a:p>
            <a:r>
              <a:rPr lang="en-US" sz="1200" dirty="0" smtClean="0"/>
              <a:t>  - Database queries were rewritten/optimized to query based on a database view </a:t>
            </a:r>
          </a:p>
          <a:p>
            <a:r>
              <a:rPr lang="en-US" sz="1200" dirty="0" smtClean="0"/>
              <a:t>    to reduce repeated database joins and improve performance</a:t>
            </a:r>
          </a:p>
          <a:p>
            <a:r>
              <a:rPr lang="en-US" sz="1200" dirty="0" smtClean="0"/>
              <a:t>  - This view based approach reduces the number of queries executed </a:t>
            </a:r>
            <a:br>
              <a:rPr lang="en-US" sz="1200" dirty="0" smtClean="0"/>
            </a:br>
            <a:r>
              <a:rPr lang="en-US" sz="1200" dirty="0" smtClean="0"/>
              <a:t>    to determine item availability in warehouses </a:t>
            </a:r>
            <a:br>
              <a:rPr lang="en-US" sz="1200" dirty="0" smtClean="0"/>
            </a:br>
            <a:r>
              <a:rPr lang="en-US" sz="1200" dirty="0" smtClean="0"/>
              <a:t>    and displaying details of the items in Storefront Commerce</a:t>
            </a:r>
          </a:p>
          <a:p>
            <a:r>
              <a:rPr lang="en-US" sz="1200" dirty="0" smtClean="0"/>
              <a:t>  - Native SQL queries were used wherever possible to improve performance</a:t>
            </a:r>
          </a:p>
          <a:p>
            <a:endParaRPr lang="en-US" sz="1200" dirty="0" smtClean="0"/>
          </a:p>
          <a:p>
            <a:r>
              <a:rPr lang="en-US" dirty="0" smtClean="0"/>
              <a:t>Order History</a:t>
            </a:r>
          </a:p>
          <a:p>
            <a:r>
              <a:rPr lang="en-US" sz="1200" dirty="0" smtClean="0"/>
              <a:t>  - Price and Availability calls on Order History results are only executed against </a:t>
            </a:r>
          </a:p>
          <a:p>
            <a:r>
              <a:rPr lang="en-US" sz="1200" dirty="0" smtClean="0"/>
              <a:t>    User requested pages (instead of all the Order History results)</a:t>
            </a:r>
          </a:p>
          <a:p>
            <a:r>
              <a:rPr lang="en-US" sz="1200" dirty="0" smtClean="0"/>
              <a:t>  - Requested pages of results are cached; </a:t>
            </a:r>
            <a:br>
              <a:rPr lang="en-US" sz="1200" dirty="0" smtClean="0"/>
            </a:br>
            <a:r>
              <a:rPr lang="en-US" sz="1200" dirty="0" smtClean="0"/>
              <a:t>    this dramatically improves paging performance</a:t>
            </a:r>
          </a:p>
          <a:p>
            <a:r>
              <a:rPr lang="en-US" sz="1200" dirty="0" smtClean="0"/>
              <a:t>    since all the database access and Price and Availability calls are avoided when</a:t>
            </a:r>
          </a:p>
          <a:p>
            <a:r>
              <a:rPr lang="en-US" sz="1200" dirty="0" smtClean="0"/>
              <a:t>    the User requests the same page again</a:t>
            </a:r>
          </a:p>
          <a:p>
            <a:endParaRPr lang="en-US" dirty="0" smtClean="0"/>
          </a:p>
          <a:p>
            <a:r>
              <a:rPr lang="en-US" dirty="0" smtClean="0"/>
              <a:t>- Browse Page</a:t>
            </a:r>
          </a:p>
          <a:p>
            <a:r>
              <a:rPr lang="en-US" sz="1200" dirty="0" smtClean="0"/>
              <a:t>  - SF now contains Account Option “Add item advance to cart".</a:t>
            </a:r>
          </a:p>
          <a:p>
            <a:r>
              <a:rPr lang="en-US" sz="1200" dirty="0" smtClean="0"/>
              <a:t>  The user can choose to stay on the browse page while adding items to the cart.</a:t>
            </a:r>
          </a:p>
          <a:p>
            <a:r>
              <a:rPr lang="en-US" sz="1200" dirty="0" smtClean="0"/>
              <a:t>  This improves performance/User Shopping experience by:</a:t>
            </a:r>
          </a:p>
          <a:p>
            <a:r>
              <a:rPr lang="en-US" sz="1200" dirty="0" smtClean="0"/>
              <a:t>  - Keeping the User on the same page where the Item was added to the Cart</a:t>
            </a:r>
          </a:p>
          <a:p>
            <a:r>
              <a:rPr lang="en-US" sz="1200" dirty="0" smtClean="0"/>
              <a:t>  - Avoids repeated database checking/Price and Availability calls </a:t>
            </a:r>
          </a:p>
          <a:p>
            <a:r>
              <a:rPr lang="en-US" sz="1200" dirty="0" smtClean="0"/>
              <a:t>    on Items in the Cart on the Cart Page</a:t>
            </a:r>
          </a:p>
          <a:p>
            <a:r>
              <a:rPr lang="en-US" sz="1200" dirty="0" smtClean="0"/>
              <a:t>  - Resolves the performance penalty of rendering the Cart Page </a:t>
            </a:r>
            <a:br>
              <a:rPr lang="en-US" sz="1200" dirty="0" smtClean="0"/>
            </a:br>
            <a:r>
              <a:rPr lang="en-US" sz="1200" dirty="0" smtClean="0"/>
              <a:t>    as the number of Cart Items increases</a:t>
            </a:r>
          </a:p>
          <a:p>
            <a:endParaRPr lang="en-US" dirty="0"/>
          </a:p>
        </p:txBody>
      </p:sp>
      <p:sp>
        <p:nvSpPr>
          <p:cNvPr id="4" name="Slide Number Placeholder 3"/>
          <p:cNvSpPr>
            <a:spLocks noGrp="1"/>
          </p:cNvSpPr>
          <p:nvPr>
            <p:ph type="sldNum" sz="quarter" idx="10"/>
          </p:nvPr>
        </p:nvSpPr>
        <p:spPr/>
        <p:txBody>
          <a:bodyPr/>
          <a:lstStyle/>
          <a:p>
            <a:fld id="{303FEB43-6E74-4A96-B411-944C1766847A}" type="slidenum">
              <a:rPr lang="en-US" smtClean="0"/>
              <a:t>15</a:t>
            </a:fld>
            <a:endParaRPr lang="en-US"/>
          </a:p>
        </p:txBody>
      </p:sp>
    </p:spTree>
    <p:extLst>
      <p:ext uri="{BB962C8B-B14F-4D97-AF65-F5344CB8AC3E}">
        <p14:creationId xmlns:p14="http://schemas.microsoft.com/office/powerpoint/2010/main" val="2076100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3FEB43-6E74-4A96-B411-944C1766847A}" type="slidenum">
              <a:rPr lang="en-US" smtClean="0"/>
              <a:t>17</a:t>
            </a:fld>
            <a:endParaRPr lang="en-US"/>
          </a:p>
        </p:txBody>
      </p:sp>
    </p:spTree>
    <p:extLst>
      <p:ext uri="{BB962C8B-B14F-4D97-AF65-F5344CB8AC3E}">
        <p14:creationId xmlns:p14="http://schemas.microsoft.com/office/powerpoint/2010/main" val="1028982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ub section title">
    <p:spTree>
      <p:nvGrpSpPr>
        <p:cNvPr id="1" name=""/>
        <p:cNvGrpSpPr/>
        <p:nvPr/>
      </p:nvGrpSpPr>
      <p:grpSpPr>
        <a:xfrm>
          <a:off x="0" y="0"/>
          <a:ext cx="0" cy="0"/>
          <a:chOff x="0" y="0"/>
          <a:chExt cx="0" cy="0"/>
        </a:xfrm>
      </p:grpSpPr>
      <p:sp>
        <p:nvSpPr>
          <p:cNvPr id="6" name="Rectangle 5"/>
          <p:cNvSpPr/>
          <p:nvPr userDrawn="1"/>
        </p:nvSpPr>
        <p:spPr bwMode="white">
          <a:xfrm>
            <a:off x="5923005" y="0"/>
            <a:ext cx="3220995"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pic>
        <p:nvPicPr>
          <p:cNvPr id="8" name="Picture 7" descr="ppt-subtitle-2.png"/>
          <p:cNvPicPr>
            <a:picLocks noChangeAspect="1"/>
          </p:cNvPicPr>
          <p:nvPr userDrawn="1"/>
        </p:nvPicPr>
        <p:blipFill>
          <a:blip r:embed="rId2" cstate="print"/>
          <a:stretch>
            <a:fillRect/>
          </a:stretch>
        </p:blipFill>
        <p:spPr bwMode="hidden">
          <a:xfrm>
            <a:off x="0" y="0"/>
            <a:ext cx="9144000" cy="6858000"/>
          </a:xfrm>
          <a:prstGeom prst="rect">
            <a:avLst/>
          </a:prstGeom>
        </p:spPr>
      </p:pic>
      <p:pic>
        <p:nvPicPr>
          <p:cNvPr id="5" name="Picture 4" descr="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3665836" y="1161342"/>
            <a:ext cx="1876969" cy="865166"/>
          </a:xfrm>
          <a:prstGeom prst="rect">
            <a:avLst/>
          </a:prstGeom>
        </p:spPr>
      </p:pic>
      <p:sp>
        <p:nvSpPr>
          <p:cNvPr id="2" name="Title 1"/>
          <p:cNvSpPr>
            <a:spLocks noGrp="1"/>
          </p:cNvSpPr>
          <p:nvPr>
            <p:ph type="ctrTitle"/>
          </p:nvPr>
        </p:nvSpPr>
        <p:spPr>
          <a:xfrm>
            <a:off x="685800" y="2311144"/>
            <a:ext cx="7772400" cy="1089025"/>
          </a:xfrm>
        </p:spPr>
        <p:txBody>
          <a:bodyPr anchor="b" anchorCtr="0">
            <a:noAutofit/>
          </a:bodyPr>
          <a:lstStyle>
            <a:lvl1pPr algn="ctr">
              <a:defRPr sz="28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451656"/>
            <a:ext cx="6400800" cy="609600"/>
          </a:xfrm>
        </p:spPr>
        <p:txBody>
          <a:bodyPr>
            <a:noAutofit/>
          </a:bodyPr>
          <a:lstStyle>
            <a:lvl1pPr marL="0" indent="0" algn="ctr">
              <a:buNone/>
              <a:defRPr sz="1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Footer Placeholder 4"/>
          <p:cNvSpPr>
            <a:spLocks noGrp="1"/>
          </p:cNvSpPr>
          <p:nvPr>
            <p:ph type="ftr" sz="quarter" idx="3"/>
          </p:nvPr>
        </p:nvSpPr>
        <p:spPr>
          <a:xfrm>
            <a:off x="609600" y="6492875"/>
            <a:ext cx="8077200" cy="365125"/>
          </a:xfrm>
          <a:prstGeom prst="rect">
            <a:avLst/>
          </a:prstGeom>
        </p:spPr>
        <p:txBody>
          <a:bodyPr vert="horz" lIns="91440" tIns="45720" rIns="91440" bIns="45720" rtlCol="0" anchor="ctr"/>
          <a:lstStyle>
            <a:lvl1pPr algn="l">
              <a:defRPr sz="900">
                <a:solidFill>
                  <a:schemeClr val="bg2">
                    <a:lumMod val="50000"/>
                  </a:schemeClr>
                </a:solidFill>
              </a:defRPr>
            </a:lvl1pPr>
          </a:lstStyle>
          <a:p>
            <a:r>
              <a:rPr lang="en-US" dirty="0" smtClean="0">
                <a:solidFill>
                  <a:srgbClr val="CDCCCC">
                    <a:lumMod val="50000"/>
                  </a:srgbClr>
                </a:solidFill>
              </a:rPr>
              <a:t>Copyright © 2011 Infor. All rights reserved. </a:t>
            </a:r>
            <a:endParaRPr lang="en-US" dirty="0">
              <a:solidFill>
                <a:srgbClr val="CDCCCC">
                  <a:lumMod val="50000"/>
                </a:srgbClr>
              </a:solidFill>
            </a:endParaRPr>
          </a:p>
        </p:txBody>
      </p:sp>
      <p:sp>
        <p:nvSpPr>
          <p:cNvPr id="11" name="Slide Number Placeholder 5"/>
          <p:cNvSpPr>
            <a:spLocks noGrp="1"/>
          </p:cNvSpPr>
          <p:nvPr>
            <p:ph type="sldNum" sz="quarter" idx="4"/>
          </p:nvPr>
        </p:nvSpPr>
        <p:spPr>
          <a:xfrm>
            <a:off x="152400" y="6492875"/>
            <a:ext cx="374822" cy="365125"/>
          </a:xfrm>
          <a:prstGeom prst="rect">
            <a:avLst/>
          </a:prstGeom>
        </p:spPr>
        <p:txBody>
          <a:bodyPr vert="horz" lIns="91440" tIns="45720" rIns="91440" bIns="45720" rtlCol="0" anchor="ctr"/>
          <a:lstStyle>
            <a:lvl1pPr algn="l">
              <a:defRPr sz="900">
                <a:solidFill>
                  <a:schemeClr val="bg2">
                    <a:lumMod val="50000"/>
                  </a:schemeClr>
                </a:solidFill>
              </a:defRPr>
            </a:lvl1pPr>
          </a:lstStyle>
          <a:p>
            <a:fld id="{55A404A9-0BF6-4A3A-83B8-EA5F99A6E967}" type="slidenum">
              <a:rPr lang="en-US" smtClean="0">
                <a:solidFill>
                  <a:srgbClr val="CDCCCC">
                    <a:lumMod val="50000"/>
                  </a:srgbClr>
                </a:solidFill>
              </a:rPr>
              <a:pPr/>
              <a:t>‹#›</a:t>
            </a:fld>
            <a:endParaRPr lang="en-US" dirty="0">
              <a:solidFill>
                <a:srgbClr val="CDCCCC">
                  <a:lumMod val="50000"/>
                </a:srgbClr>
              </a:solidFill>
            </a:endParaRPr>
          </a:p>
        </p:txBody>
      </p:sp>
    </p:spTree>
    <p:extLst>
      <p:ext uri="{BB962C8B-B14F-4D97-AF65-F5344CB8AC3E}">
        <p14:creationId xmlns:p14="http://schemas.microsoft.com/office/powerpoint/2010/main" val="1678337868"/>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527048"/>
            <a:ext cx="8563231" cy="494995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3"/>
          </p:nvPr>
        </p:nvSpPr>
        <p:spPr>
          <a:xfrm>
            <a:off x="609600" y="6492875"/>
            <a:ext cx="8077200" cy="365125"/>
          </a:xfrm>
          <a:prstGeom prst="rect">
            <a:avLst/>
          </a:prstGeom>
        </p:spPr>
        <p:txBody>
          <a:bodyPr vert="horz" lIns="91440" tIns="45720" rIns="91440" bIns="45720" rtlCol="0" anchor="ctr"/>
          <a:lstStyle>
            <a:lvl1pPr algn="l">
              <a:defRPr sz="900">
                <a:solidFill>
                  <a:schemeClr val="bg2"/>
                </a:solidFill>
              </a:defRPr>
            </a:lvl1pPr>
          </a:lstStyle>
          <a:p>
            <a:r>
              <a:rPr lang="en-US" smtClean="0">
                <a:solidFill>
                  <a:srgbClr val="CDCCCC"/>
                </a:solidFill>
              </a:rPr>
              <a:t>Copyright © 2011 Infor. All rights reserved. </a:t>
            </a:r>
            <a:endParaRPr lang="en-US" dirty="0">
              <a:solidFill>
                <a:srgbClr val="CDCCCC"/>
              </a:solidFill>
            </a:endParaRPr>
          </a:p>
        </p:txBody>
      </p:sp>
      <p:sp>
        <p:nvSpPr>
          <p:cNvPr id="8" name="Slide Number Placeholder 5"/>
          <p:cNvSpPr>
            <a:spLocks noGrp="1"/>
          </p:cNvSpPr>
          <p:nvPr>
            <p:ph type="sldNum" sz="quarter" idx="4"/>
          </p:nvPr>
        </p:nvSpPr>
        <p:spPr>
          <a:xfrm>
            <a:off x="152400" y="6492875"/>
            <a:ext cx="374822" cy="365125"/>
          </a:xfrm>
          <a:prstGeom prst="rect">
            <a:avLst/>
          </a:prstGeom>
        </p:spPr>
        <p:txBody>
          <a:bodyPr vert="horz" lIns="91440" tIns="45720" rIns="91440" bIns="45720" rtlCol="0" anchor="ctr"/>
          <a:lstStyle>
            <a:lvl1pPr algn="l">
              <a:defRPr sz="900">
                <a:solidFill>
                  <a:schemeClr val="bg2"/>
                </a:solidFill>
              </a:defRPr>
            </a:lvl1pPr>
          </a:lstStyle>
          <a:p>
            <a:fld id="{55A404A9-0BF6-4A3A-83B8-EA5F99A6E967}" type="slidenum">
              <a:rPr lang="en-US" smtClean="0">
                <a:solidFill>
                  <a:srgbClr val="CDCCCC"/>
                </a:solidFill>
              </a:rPr>
              <a:pPr/>
              <a:t>‹#›</a:t>
            </a:fld>
            <a:endParaRPr lang="en-US">
              <a:solidFill>
                <a:srgbClr val="CDCCCC"/>
              </a:solidFill>
            </a:endParaRPr>
          </a:p>
        </p:txBody>
      </p:sp>
    </p:spTree>
    <p:extLst>
      <p:ext uri="{BB962C8B-B14F-4D97-AF65-F5344CB8AC3E}">
        <p14:creationId xmlns:p14="http://schemas.microsoft.com/office/powerpoint/2010/main" val="1864658131"/>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 Black">
    <p:spTree>
      <p:nvGrpSpPr>
        <p:cNvPr id="1" name=""/>
        <p:cNvGrpSpPr/>
        <p:nvPr/>
      </p:nvGrpSpPr>
      <p:grpSpPr>
        <a:xfrm>
          <a:off x="0" y="0"/>
          <a:ext cx="0" cy="0"/>
          <a:chOff x="0" y="0"/>
          <a:chExt cx="0" cy="0"/>
        </a:xfrm>
      </p:grpSpPr>
      <p:pic>
        <p:nvPicPr>
          <p:cNvPr id="6" name="Picture 5" descr="grey-fade-no-bevels.png"/>
          <p:cNvPicPr>
            <a:picLocks noChangeAspect="1"/>
          </p:cNvPicPr>
          <p:nvPr userDrawn="1"/>
        </p:nvPicPr>
        <p:blipFill>
          <a:blip r:embed="rId2" cstate="print"/>
          <a:stretch>
            <a:fillRect/>
          </a:stretch>
        </p:blipFill>
        <p:spPr bwMode="hidden">
          <a:xfrm>
            <a:off x="0" y="0"/>
            <a:ext cx="9144000" cy="6858000"/>
          </a:xfrm>
          <a:prstGeom prst="rect">
            <a:avLst/>
          </a:prstGeom>
        </p:spPr>
      </p:pic>
      <p:pic>
        <p:nvPicPr>
          <p:cNvPr id="9" name="Picture 8" descr="PPT-header-blackred-1024x135_nr.png"/>
          <p:cNvPicPr>
            <a:picLocks noChangeAspect="1"/>
          </p:cNvPicPr>
          <p:nvPr userDrawn="1"/>
        </p:nvPicPr>
        <p:blipFill>
          <a:blip r:embed="rId3" cstate="print"/>
          <a:stretch>
            <a:fillRect/>
          </a:stretch>
        </p:blipFill>
        <p:spPr bwMode="hidden">
          <a:xfrm>
            <a:off x="0" y="0"/>
            <a:ext cx="9144000" cy="1205508"/>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524000"/>
            <a:ext cx="8229599" cy="4953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3"/>
          </p:nvPr>
        </p:nvSpPr>
        <p:spPr>
          <a:xfrm>
            <a:off x="609600" y="6492875"/>
            <a:ext cx="8077200" cy="365125"/>
          </a:xfrm>
          <a:prstGeom prst="rect">
            <a:avLst/>
          </a:prstGeom>
        </p:spPr>
        <p:txBody>
          <a:bodyPr vert="horz" lIns="91440" tIns="45720" rIns="91440" bIns="45720" rtlCol="0" anchor="ctr"/>
          <a:lstStyle>
            <a:lvl1pPr algn="l">
              <a:defRPr sz="900">
                <a:solidFill>
                  <a:schemeClr val="bg2">
                    <a:lumMod val="25000"/>
                  </a:schemeClr>
                </a:solidFill>
              </a:defRPr>
            </a:lvl1pPr>
          </a:lstStyle>
          <a:p>
            <a:r>
              <a:rPr lang="en-US" smtClean="0">
                <a:solidFill>
                  <a:srgbClr val="CDCCCC">
                    <a:lumMod val="25000"/>
                  </a:srgbClr>
                </a:solidFill>
              </a:rPr>
              <a:t>Copyright © 2011 Infor. All rights reserved. </a:t>
            </a:r>
            <a:endParaRPr lang="en-US" dirty="0">
              <a:solidFill>
                <a:srgbClr val="CDCCCC">
                  <a:lumMod val="25000"/>
                </a:srgbClr>
              </a:solidFill>
            </a:endParaRPr>
          </a:p>
        </p:txBody>
      </p:sp>
      <p:sp>
        <p:nvSpPr>
          <p:cNvPr id="8" name="Slide Number Placeholder 5"/>
          <p:cNvSpPr>
            <a:spLocks noGrp="1"/>
          </p:cNvSpPr>
          <p:nvPr>
            <p:ph type="sldNum" sz="quarter" idx="4"/>
          </p:nvPr>
        </p:nvSpPr>
        <p:spPr>
          <a:xfrm>
            <a:off x="152400" y="6492875"/>
            <a:ext cx="374822" cy="365125"/>
          </a:xfrm>
          <a:prstGeom prst="rect">
            <a:avLst/>
          </a:prstGeom>
        </p:spPr>
        <p:txBody>
          <a:bodyPr vert="horz" lIns="91440" tIns="45720" rIns="91440" bIns="45720" rtlCol="0" anchor="ctr"/>
          <a:lstStyle>
            <a:lvl1pPr algn="l">
              <a:defRPr sz="900">
                <a:solidFill>
                  <a:schemeClr val="bg2">
                    <a:lumMod val="25000"/>
                  </a:schemeClr>
                </a:solidFill>
              </a:defRPr>
            </a:lvl1pPr>
          </a:lstStyle>
          <a:p>
            <a:fld id="{55A404A9-0BF6-4A3A-83B8-EA5F99A6E967}" type="slidenum">
              <a:rPr lang="en-US" smtClean="0">
                <a:solidFill>
                  <a:srgbClr val="CDCCCC">
                    <a:lumMod val="25000"/>
                  </a:srgbClr>
                </a:solidFill>
              </a:rPr>
              <a:pPr/>
              <a:t>‹#›</a:t>
            </a:fld>
            <a:endParaRPr lang="en-US">
              <a:solidFill>
                <a:srgbClr val="CDCCCC">
                  <a:lumMod val="25000"/>
                </a:srgbClr>
              </a:solidFill>
            </a:endParaRPr>
          </a:p>
        </p:txBody>
      </p:sp>
    </p:spTree>
    <p:extLst>
      <p:ext uri="{BB962C8B-B14F-4D97-AF65-F5344CB8AC3E}">
        <p14:creationId xmlns:p14="http://schemas.microsoft.com/office/powerpoint/2010/main" val="4273982747"/>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302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302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0"/>
          </p:nvPr>
        </p:nvSpPr>
        <p:spPr>
          <a:xfrm>
            <a:off x="609600" y="6492875"/>
            <a:ext cx="8077200" cy="365125"/>
          </a:xfrm>
          <a:prstGeom prst="rect">
            <a:avLst/>
          </a:prstGeom>
        </p:spPr>
        <p:txBody>
          <a:bodyPr vert="horz" lIns="91440" tIns="45720" rIns="91440" bIns="45720" rtlCol="0" anchor="ctr"/>
          <a:lstStyle>
            <a:lvl1pPr algn="l">
              <a:defRPr sz="900">
                <a:solidFill>
                  <a:schemeClr val="bg2"/>
                </a:solidFill>
              </a:defRPr>
            </a:lvl1pPr>
          </a:lstStyle>
          <a:p>
            <a:r>
              <a:rPr lang="en-US" smtClean="0">
                <a:solidFill>
                  <a:srgbClr val="CDCCCC"/>
                </a:solidFill>
              </a:rPr>
              <a:t>Copyright © 2011 Infor. All rights reserved. </a:t>
            </a:r>
            <a:endParaRPr lang="en-US" dirty="0">
              <a:solidFill>
                <a:srgbClr val="CDCCCC"/>
              </a:solidFill>
            </a:endParaRPr>
          </a:p>
        </p:txBody>
      </p:sp>
      <p:sp>
        <p:nvSpPr>
          <p:cNvPr id="11" name="Slide Number Placeholder 5"/>
          <p:cNvSpPr>
            <a:spLocks noGrp="1"/>
          </p:cNvSpPr>
          <p:nvPr>
            <p:ph type="sldNum" sz="quarter" idx="11"/>
          </p:nvPr>
        </p:nvSpPr>
        <p:spPr>
          <a:xfrm>
            <a:off x="152400" y="6492875"/>
            <a:ext cx="374822" cy="365125"/>
          </a:xfrm>
          <a:prstGeom prst="rect">
            <a:avLst/>
          </a:prstGeom>
        </p:spPr>
        <p:txBody>
          <a:bodyPr vert="horz" lIns="91440" tIns="45720" rIns="91440" bIns="45720" rtlCol="0" anchor="ctr"/>
          <a:lstStyle>
            <a:lvl1pPr algn="l">
              <a:defRPr sz="900">
                <a:solidFill>
                  <a:schemeClr val="bg2"/>
                </a:solidFill>
              </a:defRPr>
            </a:lvl1pPr>
          </a:lstStyle>
          <a:p>
            <a:fld id="{55A404A9-0BF6-4A3A-83B8-EA5F99A6E967}" type="slidenum">
              <a:rPr lang="en-US" smtClean="0">
                <a:solidFill>
                  <a:srgbClr val="CDCCCC"/>
                </a:solidFill>
              </a:rPr>
              <a:pPr/>
              <a:t>‹#›</a:t>
            </a:fld>
            <a:endParaRPr lang="en-US">
              <a:solidFill>
                <a:srgbClr val="CDCCCC"/>
              </a:solidFill>
            </a:endParaRPr>
          </a:p>
        </p:txBody>
      </p:sp>
    </p:spTree>
    <p:extLst>
      <p:ext uri="{BB962C8B-B14F-4D97-AF65-F5344CB8AC3E}">
        <p14:creationId xmlns:p14="http://schemas.microsoft.com/office/powerpoint/2010/main" val="1551371546"/>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 Black">
    <p:spTree>
      <p:nvGrpSpPr>
        <p:cNvPr id="1" name=""/>
        <p:cNvGrpSpPr/>
        <p:nvPr/>
      </p:nvGrpSpPr>
      <p:grpSpPr>
        <a:xfrm>
          <a:off x="0" y="0"/>
          <a:ext cx="0" cy="0"/>
          <a:chOff x="0" y="0"/>
          <a:chExt cx="0" cy="0"/>
        </a:xfrm>
      </p:grpSpPr>
      <p:pic>
        <p:nvPicPr>
          <p:cNvPr id="9" name="Picture 8" descr="grey-fade-no-bevels.png"/>
          <p:cNvPicPr>
            <a:picLocks noChangeAspect="1"/>
          </p:cNvPicPr>
          <p:nvPr userDrawn="1"/>
        </p:nvPicPr>
        <p:blipFill>
          <a:blip r:embed="rId2" cstate="print"/>
          <a:stretch>
            <a:fillRect/>
          </a:stretch>
        </p:blipFill>
        <p:spPr bwMode="hidden">
          <a:xfrm>
            <a:off x="0" y="0"/>
            <a:ext cx="9144000" cy="6858000"/>
          </a:xfrm>
          <a:prstGeom prst="rect">
            <a:avLst/>
          </a:prstGeom>
        </p:spPr>
      </p:pic>
      <p:pic>
        <p:nvPicPr>
          <p:cNvPr id="12" name="Picture 11" descr="PPT-header-blackred-1024x135_nr.png"/>
          <p:cNvPicPr>
            <a:picLocks noChangeAspect="1"/>
          </p:cNvPicPr>
          <p:nvPr userDrawn="1"/>
        </p:nvPicPr>
        <p:blipFill>
          <a:blip r:embed="rId3" cstate="print"/>
          <a:stretch>
            <a:fillRect/>
          </a:stretch>
        </p:blipFill>
        <p:spPr bwMode="hidden">
          <a:xfrm>
            <a:off x="0" y="0"/>
            <a:ext cx="9144000" cy="1205508"/>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302125"/>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302125"/>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0"/>
          </p:nvPr>
        </p:nvSpPr>
        <p:spPr>
          <a:xfrm>
            <a:off x="609600" y="6492875"/>
            <a:ext cx="8077200" cy="365125"/>
          </a:xfrm>
          <a:prstGeom prst="rect">
            <a:avLst/>
          </a:prstGeom>
        </p:spPr>
        <p:txBody>
          <a:bodyPr vert="horz" lIns="91440" tIns="45720" rIns="91440" bIns="45720" rtlCol="0" anchor="ctr"/>
          <a:lstStyle>
            <a:lvl1pPr algn="l">
              <a:defRPr sz="900">
                <a:solidFill>
                  <a:schemeClr val="bg2">
                    <a:lumMod val="25000"/>
                  </a:schemeClr>
                </a:solidFill>
              </a:defRPr>
            </a:lvl1pPr>
          </a:lstStyle>
          <a:p>
            <a:r>
              <a:rPr lang="en-US" smtClean="0">
                <a:solidFill>
                  <a:srgbClr val="CDCCCC">
                    <a:lumMod val="25000"/>
                  </a:srgbClr>
                </a:solidFill>
              </a:rPr>
              <a:t>Copyright © 2011 Infor. All rights reserved. </a:t>
            </a:r>
            <a:endParaRPr lang="en-US" dirty="0">
              <a:solidFill>
                <a:srgbClr val="CDCCCC">
                  <a:lumMod val="25000"/>
                </a:srgbClr>
              </a:solidFill>
            </a:endParaRPr>
          </a:p>
        </p:txBody>
      </p:sp>
      <p:sp>
        <p:nvSpPr>
          <p:cNvPr id="11" name="Slide Number Placeholder 5"/>
          <p:cNvSpPr>
            <a:spLocks noGrp="1"/>
          </p:cNvSpPr>
          <p:nvPr>
            <p:ph type="sldNum" sz="quarter" idx="11"/>
          </p:nvPr>
        </p:nvSpPr>
        <p:spPr>
          <a:xfrm>
            <a:off x="152400" y="6492875"/>
            <a:ext cx="374822" cy="365125"/>
          </a:xfrm>
          <a:prstGeom prst="rect">
            <a:avLst/>
          </a:prstGeom>
        </p:spPr>
        <p:txBody>
          <a:bodyPr vert="horz" lIns="91440" tIns="45720" rIns="91440" bIns="45720" rtlCol="0" anchor="ctr"/>
          <a:lstStyle>
            <a:lvl1pPr algn="l">
              <a:defRPr sz="900">
                <a:solidFill>
                  <a:schemeClr val="bg2">
                    <a:lumMod val="25000"/>
                  </a:schemeClr>
                </a:solidFill>
              </a:defRPr>
            </a:lvl1pPr>
          </a:lstStyle>
          <a:p>
            <a:fld id="{55A404A9-0BF6-4A3A-83B8-EA5F99A6E967}" type="slidenum">
              <a:rPr lang="en-US" smtClean="0">
                <a:solidFill>
                  <a:srgbClr val="CDCCCC">
                    <a:lumMod val="25000"/>
                  </a:srgbClr>
                </a:solidFill>
              </a:rPr>
              <a:pPr/>
              <a:t>‹#›</a:t>
            </a:fld>
            <a:endParaRPr lang="en-US">
              <a:solidFill>
                <a:srgbClr val="CDCCCC">
                  <a:lumMod val="25000"/>
                </a:srgbClr>
              </a:solidFill>
            </a:endParaRPr>
          </a:p>
        </p:txBody>
      </p:sp>
    </p:spTree>
    <p:extLst>
      <p:ext uri="{BB962C8B-B14F-4D97-AF65-F5344CB8AC3E}">
        <p14:creationId xmlns:p14="http://schemas.microsoft.com/office/powerpoint/2010/main" val="312681597"/>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4"/>
          <p:cNvSpPr>
            <a:spLocks noGrp="1"/>
          </p:cNvSpPr>
          <p:nvPr>
            <p:ph type="ftr" sz="quarter" idx="3"/>
          </p:nvPr>
        </p:nvSpPr>
        <p:spPr>
          <a:xfrm>
            <a:off x="609600" y="6492875"/>
            <a:ext cx="8229600" cy="365125"/>
          </a:xfrm>
          <a:prstGeom prst="rect">
            <a:avLst/>
          </a:prstGeom>
        </p:spPr>
        <p:txBody>
          <a:bodyPr vert="horz" lIns="91440" tIns="45720" rIns="91440" bIns="45720" rtlCol="0" anchor="ctr"/>
          <a:lstStyle>
            <a:lvl1pPr algn="l">
              <a:defRPr sz="900">
                <a:solidFill>
                  <a:schemeClr val="bg2"/>
                </a:solidFill>
              </a:defRPr>
            </a:lvl1pPr>
          </a:lstStyle>
          <a:p>
            <a:r>
              <a:rPr lang="en-US" smtClean="0">
                <a:solidFill>
                  <a:srgbClr val="CDCCCC"/>
                </a:solidFill>
              </a:rPr>
              <a:t>Copyright © 2011 Infor. All rights reserved. </a:t>
            </a:r>
            <a:endParaRPr lang="en-US" dirty="0">
              <a:solidFill>
                <a:srgbClr val="CDCCCC"/>
              </a:solidFill>
            </a:endParaRPr>
          </a:p>
        </p:txBody>
      </p:sp>
      <p:sp>
        <p:nvSpPr>
          <p:cNvPr id="7" name="Slide Number Placeholder 5"/>
          <p:cNvSpPr>
            <a:spLocks noGrp="1"/>
          </p:cNvSpPr>
          <p:nvPr>
            <p:ph type="sldNum" sz="quarter" idx="4"/>
          </p:nvPr>
        </p:nvSpPr>
        <p:spPr>
          <a:xfrm>
            <a:off x="152400" y="6492875"/>
            <a:ext cx="374822" cy="365125"/>
          </a:xfrm>
          <a:prstGeom prst="rect">
            <a:avLst/>
          </a:prstGeom>
        </p:spPr>
        <p:txBody>
          <a:bodyPr vert="horz" lIns="91440" tIns="45720" rIns="91440" bIns="45720" rtlCol="0" anchor="ctr"/>
          <a:lstStyle>
            <a:lvl1pPr algn="l">
              <a:defRPr sz="900">
                <a:solidFill>
                  <a:schemeClr val="bg2"/>
                </a:solidFill>
              </a:defRPr>
            </a:lvl1pPr>
          </a:lstStyle>
          <a:p>
            <a:fld id="{55A404A9-0BF6-4A3A-83B8-EA5F99A6E967}" type="slidenum">
              <a:rPr lang="en-US" smtClean="0">
                <a:solidFill>
                  <a:srgbClr val="CDCCCC"/>
                </a:solidFill>
              </a:rPr>
              <a:pPr/>
              <a:t>‹#›</a:t>
            </a:fld>
            <a:endParaRPr lang="en-US">
              <a:solidFill>
                <a:srgbClr val="CDCCCC"/>
              </a:solidFill>
            </a:endParaRPr>
          </a:p>
        </p:txBody>
      </p:sp>
    </p:spTree>
    <p:extLst>
      <p:ext uri="{BB962C8B-B14F-4D97-AF65-F5344CB8AC3E}">
        <p14:creationId xmlns:p14="http://schemas.microsoft.com/office/powerpoint/2010/main" val="1687637257"/>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 Black">
    <p:spTree>
      <p:nvGrpSpPr>
        <p:cNvPr id="1" name=""/>
        <p:cNvGrpSpPr/>
        <p:nvPr/>
      </p:nvGrpSpPr>
      <p:grpSpPr>
        <a:xfrm>
          <a:off x="0" y="0"/>
          <a:ext cx="0" cy="0"/>
          <a:chOff x="0" y="0"/>
          <a:chExt cx="0" cy="0"/>
        </a:xfrm>
      </p:grpSpPr>
      <p:pic>
        <p:nvPicPr>
          <p:cNvPr id="5" name="Picture 4" descr="grey-fade-no-bevels.png"/>
          <p:cNvPicPr>
            <a:picLocks noChangeAspect="1"/>
          </p:cNvPicPr>
          <p:nvPr userDrawn="1"/>
        </p:nvPicPr>
        <p:blipFill>
          <a:blip r:embed="rId2" cstate="print"/>
          <a:stretch>
            <a:fillRect/>
          </a:stretch>
        </p:blipFill>
        <p:spPr bwMode="hidden">
          <a:xfrm>
            <a:off x="0" y="0"/>
            <a:ext cx="9144000" cy="6858000"/>
          </a:xfrm>
          <a:prstGeom prst="rect">
            <a:avLst/>
          </a:prstGeom>
        </p:spPr>
      </p:pic>
      <p:pic>
        <p:nvPicPr>
          <p:cNvPr id="8" name="Picture 7" descr="PPT-header-blackred-1024x135_nr.png"/>
          <p:cNvPicPr>
            <a:picLocks noChangeAspect="1"/>
          </p:cNvPicPr>
          <p:nvPr userDrawn="1"/>
        </p:nvPicPr>
        <p:blipFill>
          <a:blip r:embed="rId3" cstate="print"/>
          <a:stretch>
            <a:fillRect/>
          </a:stretch>
        </p:blipFill>
        <p:spPr bwMode="hidden">
          <a:xfrm>
            <a:off x="0" y="0"/>
            <a:ext cx="9144000" cy="1205508"/>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4"/>
          <p:cNvSpPr>
            <a:spLocks noGrp="1"/>
          </p:cNvSpPr>
          <p:nvPr>
            <p:ph type="ftr" sz="quarter" idx="3"/>
          </p:nvPr>
        </p:nvSpPr>
        <p:spPr>
          <a:xfrm>
            <a:off x="609600" y="6492875"/>
            <a:ext cx="8229600" cy="365125"/>
          </a:xfrm>
          <a:prstGeom prst="rect">
            <a:avLst/>
          </a:prstGeom>
        </p:spPr>
        <p:txBody>
          <a:bodyPr vert="horz" lIns="91440" tIns="45720" rIns="91440" bIns="45720" rtlCol="0" anchor="ctr"/>
          <a:lstStyle>
            <a:lvl1pPr algn="l">
              <a:defRPr sz="900">
                <a:solidFill>
                  <a:schemeClr val="bg2">
                    <a:lumMod val="25000"/>
                  </a:schemeClr>
                </a:solidFill>
              </a:defRPr>
            </a:lvl1pPr>
          </a:lstStyle>
          <a:p>
            <a:r>
              <a:rPr lang="en-US" smtClean="0">
                <a:solidFill>
                  <a:srgbClr val="CDCCCC">
                    <a:lumMod val="25000"/>
                  </a:srgbClr>
                </a:solidFill>
              </a:rPr>
              <a:t>Copyright © 2011 Infor. All rights reserved. </a:t>
            </a:r>
            <a:endParaRPr lang="en-US" dirty="0">
              <a:solidFill>
                <a:srgbClr val="CDCCCC">
                  <a:lumMod val="25000"/>
                </a:srgbClr>
              </a:solidFill>
            </a:endParaRPr>
          </a:p>
        </p:txBody>
      </p:sp>
      <p:sp>
        <p:nvSpPr>
          <p:cNvPr id="7" name="Slide Number Placeholder 5"/>
          <p:cNvSpPr>
            <a:spLocks noGrp="1"/>
          </p:cNvSpPr>
          <p:nvPr>
            <p:ph type="sldNum" sz="quarter" idx="4"/>
          </p:nvPr>
        </p:nvSpPr>
        <p:spPr>
          <a:xfrm>
            <a:off x="152400" y="6492875"/>
            <a:ext cx="374822" cy="365125"/>
          </a:xfrm>
          <a:prstGeom prst="rect">
            <a:avLst/>
          </a:prstGeom>
        </p:spPr>
        <p:txBody>
          <a:bodyPr vert="horz" lIns="91440" tIns="45720" rIns="91440" bIns="45720" rtlCol="0" anchor="ctr"/>
          <a:lstStyle>
            <a:lvl1pPr algn="l">
              <a:defRPr sz="900">
                <a:solidFill>
                  <a:schemeClr val="bg2">
                    <a:lumMod val="25000"/>
                  </a:schemeClr>
                </a:solidFill>
              </a:defRPr>
            </a:lvl1pPr>
          </a:lstStyle>
          <a:p>
            <a:fld id="{55A404A9-0BF6-4A3A-83B8-EA5F99A6E967}" type="slidenum">
              <a:rPr lang="en-US" smtClean="0">
                <a:solidFill>
                  <a:srgbClr val="CDCCCC">
                    <a:lumMod val="25000"/>
                  </a:srgbClr>
                </a:solidFill>
              </a:rPr>
              <a:pPr/>
              <a:t>‹#›</a:t>
            </a:fld>
            <a:endParaRPr lang="en-US">
              <a:solidFill>
                <a:srgbClr val="CDCCCC">
                  <a:lumMod val="25000"/>
                </a:srgbClr>
              </a:solidFill>
            </a:endParaRPr>
          </a:p>
        </p:txBody>
      </p:sp>
    </p:spTree>
    <p:extLst>
      <p:ext uri="{BB962C8B-B14F-4D97-AF65-F5344CB8AC3E}">
        <p14:creationId xmlns:p14="http://schemas.microsoft.com/office/powerpoint/2010/main" val="1708607730"/>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Bevel">
    <p:spTree>
      <p:nvGrpSpPr>
        <p:cNvPr id="1" name=""/>
        <p:cNvGrpSpPr/>
        <p:nvPr/>
      </p:nvGrpSpPr>
      <p:grpSpPr>
        <a:xfrm>
          <a:off x="0" y="0"/>
          <a:ext cx="0" cy="0"/>
          <a:chOff x="0" y="0"/>
          <a:chExt cx="0" cy="0"/>
        </a:xfrm>
      </p:grpSpPr>
      <p:pic>
        <p:nvPicPr>
          <p:cNvPr id="5" name="Picture 4" descr="ppt-title-1.png"/>
          <p:cNvPicPr>
            <a:picLocks noChangeAspect="1"/>
          </p:cNvPicPr>
          <p:nvPr userDrawn="1"/>
        </p:nvPicPr>
        <p:blipFill>
          <a:blip r:embed="rId2" cstate="print"/>
          <a:stretch>
            <a:fillRect/>
          </a:stretch>
        </p:blipFill>
        <p:spPr bwMode="hidden">
          <a:xfrm>
            <a:off x="0" y="0"/>
            <a:ext cx="9144000" cy="6858000"/>
          </a:xfrm>
          <a:prstGeom prst="rect">
            <a:avLst/>
          </a:prstGeom>
        </p:spPr>
      </p:pic>
      <p:sp>
        <p:nvSpPr>
          <p:cNvPr id="4" name="Text Box 92"/>
          <p:cNvSpPr txBox="1">
            <a:spLocks noChangeArrowheads="1"/>
          </p:cNvSpPr>
          <p:nvPr userDrawn="1"/>
        </p:nvSpPr>
        <p:spPr bwMode="auto">
          <a:xfrm>
            <a:off x="3783969" y="6933084"/>
            <a:ext cx="1685077" cy="230832"/>
          </a:xfrm>
          <a:prstGeom prst="rect">
            <a:avLst/>
          </a:prstGeom>
          <a:noFill/>
          <a:ln w="9525" algn="ctr">
            <a:noFill/>
            <a:miter lim="800000"/>
            <a:headEnd/>
            <a:tailEnd/>
          </a:ln>
          <a:effectLst/>
        </p:spPr>
        <p:txBody>
          <a:bodyPr wrap="none" anchor="ctr">
            <a:spAutoFit/>
          </a:bodyPr>
          <a:lstStyle/>
          <a:p>
            <a:r>
              <a:rPr lang="en-US" sz="900" dirty="0" smtClean="0">
                <a:solidFill>
                  <a:srgbClr val="000000"/>
                </a:solidFill>
              </a:rPr>
              <a:t>Template V.17, July 29, 2011</a:t>
            </a:r>
            <a:endParaRPr lang="en-US" sz="900" dirty="0">
              <a:solidFill>
                <a:srgbClr val="000000"/>
              </a:solidFill>
            </a:endParaRPr>
          </a:p>
        </p:txBody>
      </p:sp>
    </p:spTree>
    <p:extLst>
      <p:ext uri="{BB962C8B-B14F-4D97-AF65-F5344CB8AC3E}">
        <p14:creationId xmlns:p14="http://schemas.microsoft.com/office/powerpoint/2010/main" val="2640489767"/>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sp>
        <p:nvSpPr>
          <p:cNvPr id="6" name="Rectangle 5"/>
          <p:cNvSpPr/>
          <p:nvPr userDrawn="1"/>
        </p:nvSpPr>
        <p:spPr bwMode="white">
          <a:xfrm>
            <a:off x="1" y="0"/>
            <a:ext cx="91440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9" name="Picture 8" descr="INFOR-Logo-2009-BLACK-72dpi-500wx99h.png"/>
          <p:cNvPicPr>
            <a:picLocks noChangeAspect="1"/>
          </p:cNvPicPr>
          <p:nvPr userDrawn="1"/>
        </p:nvPicPr>
        <p:blipFill>
          <a:blip r:embed="rId2" cstate="print"/>
          <a:stretch>
            <a:fillRect/>
          </a:stretch>
        </p:blipFill>
        <p:spPr>
          <a:xfrm>
            <a:off x="2667000" y="2400757"/>
            <a:ext cx="4038600" cy="799643"/>
          </a:xfrm>
          <a:prstGeom prst="rect">
            <a:avLst/>
          </a:prstGeom>
        </p:spPr>
      </p:pic>
      <p:pic>
        <p:nvPicPr>
          <p:cNvPr id="7" name="Picture 6" descr="ppt-title-infor.png"/>
          <p:cNvPicPr>
            <a:picLocks noChangeAspect="1"/>
          </p:cNvPicPr>
          <p:nvPr userDrawn="1"/>
        </p:nvPicPr>
        <p:blipFill>
          <a:blip r:embed="rId3" cstate="print"/>
          <a:stretch>
            <a:fillRect/>
          </a:stretch>
        </p:blipFill>
        <p:spPr bwMode="hidden">
          <a:xfrm>
            <a:off x="0" y="0"/>
            <a:ext cx="9144000" cy="6858000"/>
          </a:xfrm>
          <a:prstGeom prst="rect">
            <a:avLst/>
          </a:prstGeom>
        </p:spPr>
      </p:pic>
      <p:sp>
        <p:nvSpPr>
          <p:cNvPr id="2" name="Title 1"/>
          <p:cNvSpPr>
            <a:spLocks noGrp="1"/>
          </p:cNvSpPr>
          <p:nvPr>
            <p:ph type="ctrTitle"/>
          </p:nvPr>
        </p:nvSpPr>
        <p:spPr>
          <a:xfrm>
            <a:off x="685800" y="4625975"/>
            <a:ext cx="7772400" cy="1089025"/>
          </a:xfrm>
        </p:spPr>
        <p:txBody>
          <a:bodyPr anchor="b" anchorCtr="0">
            <a:noAutofit/>
          </a:bodyPr>
          <a:lstStyle>
            <a:lvl1pPr algn="ctr">
              <a:defRPr sz="28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5791200"/>
            <a:ext cx="6400800" cy="609600"/>
          </a:xfrm>
        </p:spPr>
        <p:txBody>
          <a:bodyPr>
            <a:noAutofit/>
          </a:bodyPr>
          <a:lstStyle>
            <a:lvl1pPr marL="0" indent="0" algn="ctr">
              <a:buNone/>
              <a:defRPr sz="1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957188828"/>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sp>
        <p:nvSpPr>
          <p:cNvPr id="6" name="Rectangle 5"/>
          <p:cNvSpPr/>
          <p:nvPr userDrawn="1"/>
        </p:nvSpPr>
        <p:spPr bwMode="white">
          <a:xfrm>
            <a:off x="1" y="0"/>
            <a:ext cx="91440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13" name="Picture 12" descr="INFOR-Logo-2009-BLACK-72dpi-500wx99h.png"/>
          <p:cNvPicPr>
            <a:picLocks noChangeAspect="1"/>
          </p:cNvPicPr>
          <p:nvPr userDrawn="1"/>
        </p:nvPicPr>
        <p:blipFill>
          <a:blip r:embed="rId2" cstate="print"/>
          <a:stretch>
            <a:fillRect/>
          </a:stretch>
        </p:blipFill>
        <p:spPr>
          <a:xfrm>
            <a:off x="3733800" y="1253185"/>
            <a:ext cx="1752600" cy="347015"/>
          </a:xfrm>
          <a:prstGeom prst="rect">
            <a:avLst/>
          </a:prstGeom>
        </p:spPr>
      </p:pic>
      <p:pic>
        <p:nvPicPr>
          <p:cNvPr id="9" name="Picture 8" descr="ppt-subtitle-infor.png"/>
          <p:cNvPicPr>
            <a:picLocks noChangeAspect="1"/>
          </p:cNvPicPr>
          <p:nvPr userDrawn="1"/>
        </p:nvPicPr>
        <p:blipFill>
          <a:blip r:embed="rId3" cstate="print"/>
          <a:stretch>
            <a:fillRect/>
          </a:stretch>
        </p:blipFill>
        <p:spPr bwMode="hidden">
          <a:xfrm>
            <a:off x="0" y="0"/>
            <a:ext cx="9144000" cy="6858000"/>
          </a:xfrm>
          <a:prstGeom prst="rect">
            <a:avLst/>
          </a:prstGeom>
        </p:spPr>
      </p:pic>
      <p:sp>
        <p:nvSpPr>
          <p:cNvPr id="2" name="Title 1"/>
          <p:cNvSpPr>
            <a:spLocks noGrp="1"/>
          </p:cNvSpPr>
          <p:nvPr>
            <p:ph type="ctrTitle"/>
          </p:nvPr>
        </p:nvSpPr>
        <p:spPr>
          <a:xfrm>
            <a:off x="685800" y="2311144"/>
            <a:ext cx="7772400" cy="1089025"/>
          </a:xfrm>
        </p:spPr>
        <p:txBody>
          <a:bodyPr anchor="b" anchorCtr="0">
            <a:noAutofit/>
          </a:bodyPr>
          <a:lstStyle>
            <a:lvl1pPr algn="ctr">
              <a:defRPr sz="28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451656"/>
            <a:ext cx="6400800" cy="609600"/>
          </a:xfrm>
        </p:spPr>
        <p:txBody>
          <a:bodyPr>
            <a:noAutofit/>
          </a:bodyPr>
          <a:lstStyle>
            <a:lvl1pPr marL="0" indent="0" algn="ctr">
              <a:buNone/>
              <a:defRPr sz="1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ooter Placeholder 4"/>
          <p:cNvSpPr>
            <a:spLocks noGrp="1"/>
          </p:cNvSpPr>
          <p:nvPr>
            <p:ph type="ftr" sz="quarter" idx="3"/>
          </p:nvPr>
        </p:nvSpPr>
        <p:spPr>
          <a:xfrm>
            <a:off x="609600" y="6492875"/>
            <a:ext cx="8077200" cy="365125"/>
          </a:xfrm>
          <a:prstGeom prst="rect">
            <a:avLst/>
          </a:prstGeom>
        </p:spPr>
        <p:txBody>
          <a:bodyPr vert="horz" lIns="91440" tIns="45720" rIns="91440" bIns="45720" rtlCol="0" anchor="ctr"/>
          <a:lstStyle>
            <a:lvl1pPr algn="l">
              <a:defRPr sz="900">
                <a:solidFill>
                  <a:schemeClr val="bg2">
                    <a:lumMod val="25000"/>
                  </a:schemeClr>
                </a:solidFill>
              </a:defRPr>
            </a:lvl1pPr>
          </a:lstStyle>
          <a:p>
            <a:r>
              <a:rPr lang="en-US" smtClean="0">
                <a:solidFill>
                  <a:srgbClr val="CDCCCC">
                    <a:lumMod val="25000"/>
                  </a:srgbClr>
                </a:solidFill>
              </a:rPr>
              <a:t>Copyright © 2011 Infor. All rights reserved. </a:t>
            </a:r>
            <a:endParaRPr lang="en-US" dirty="0">
              <a:solidFill>
                <a:srgbClr val="CDCCCC">
                  <a:lumMod val="25000"/>
                </a:srgbClr>
              </a:solidFill>
            </a:endParaRPr>
          </a:p>
        </p:txBody>
      </p:sp>
      <p:sp>
        <p:nvSpPr>
          <p:cNvPr id="11" name="Slide Number Placeholder 5"/>
          <p:cNvSpPr>
            <a:spLocks noGrp="1"/>
          </p:cNvSpPr>
          <p:nvPr>
            <p:ph type="sldNum" sz="quarter" idx="4"/>
          </p:nvPr>
        </p:nvSpPr>
        <p:spPr>
          <a:xfrm>
            <a:off x="152400" y="6492875"/>
            <a:ext cx="374822" cy="365125"/>
          </a:xfrm>
          <a:prstGeom prst="rect">
            <a:avLst/>
          </a:prstGeom>
        </p:spPr>
        <p:txBody>
          <a:bodyPr vert="horz" lIns="91440" tIns="45720" rIns="91440" bIns="45720" rtlCol="0" anchor="ctr"/>
          <a:lstStyle>
            <a:lvl1pPr algn="l">
              <a:defRPr sz="900">
                <a:solidFill>
                  <a:schemeClr val="bg2">
                    <a:lumMod val="25000"/>
                  </a:schemeClr>
                </a:solidFill>
              </a:defRPr>
            </a:lvl1pPr>
          </a:lstStyle>
          <a:p>
            <a:fld id="{55A404A9-0BF6-4A3A-83B8-EA5F99A6E967}" type="slidenum">
              <a:rPr lang="en-US" smtClean="0">
                <a:solidFill>
                  <a:srgbClr val="CDCCCC">
                    <a:lumMod val="25000"/>
                  </a:srgbClr>
                </a:solidFill>
              </a:rPr>
              <a:pPr/>
              <a:t>‹#›</a:t>
            </a:fld>
            <a:endParaRPr lang="en-US">
              <a:solidFill>
                <a:srgbClr val="CDCCCC">
                  <a:lumMod val="25000"/>
                </a:srgbClr>
              </a:solidFill>
            </a:endParaRPr>
          </a:p>
        </p:txBody>
      </p:sp>
    </p:spTree>
    <p:extLst>
      <p:ext uri="{BB962C8B-B14F-4D97-AF65-F5344CB8AC3E}">
        <p14:creationId xmlns:p14="http://schemas.microsoft.com/office/powerpoint/2010/main" val="297842968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527048"/>
            <a:ext cx="8563231" cy="4949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609600" y="6492875"/>
            <a:ext cx="8077200" cy="365125"/>
          </a:xfrm>
          <a:prstGeom prst="rect">
            <a:avLst/>
          </a:prstGeom>
        </p:spPr>
        <p:txBody>
          <a:bodyPr vert="horz" lIns="91440" tIns="45720" rIns="91440" bIns="45720" rtlCol="0" anchor="ctr"/>
          <a:lstStyle>
            <a:lvl1pPr algn="l">
              <a:defRPr sz="900">
                <a:solidFill>
                  <a:schemeClr val="bg2"/>
                </a:solidFill>
              </a:defRPr>
            </a:lvl1pPr>
          </a:lstStyle>
          <a:p>
            <a:r>
              <a:rPr lang="en-US" smtClean="0">
                <a:solidFill>
                  <a:srgbClr val="CDCCCC"/>
                </a:solidFill>
              </a:rPr>
              <a:t>Copyright © 2011 Infor. All rights reserved. </a:t>
            </a:r>
            <a:endParaRPr lang="en-US" dirty="0">
              <a:solidFill>
                <a:srgbClr val="CDCCCC"/>
              </a:solidFill>
            </a:endParaRPr>
          </a:p>
        </p:txBody>
      </p:sp>
      <p:sp>
        <p:nvSpPr>
          <p:cNvPr id="8" name="Slide Number Placeholder 5"/>
          <p:cNvSpPr>
            <a:spLocks noGrp="1"/>
          </p:cNvSpPr>
          <p:nvPr>
            <p:ph type="sldNum" sz="quarter" idx="4"/>
          </p:nvPr>
        </p:nvSpPr>
        <p:spPr>
          <a:xfrm>
            <a:off x="152400" y="6492875"/>
            <a:ext cx="374822" cy="365125"/>
          </a:xfrm>
          <a:prstGeom prst="rect">
            <a:avLst/>
          </a:prstGeom>
        </p:spPr>
        <p:txBody>
          <a:bodyPr vert="horz" lIns="91440" tIns="45720" rIns="91440" bIns="45720" rtlCol="0" anchor="ctr"/>
          <a:lstStyle>
            <a:lvl1pPr algn="l">
              <a:defRPr sz="900">
                <a:solidFill>
                  <a:schemeClr val="bg2"/>
                </a:solidFill>
              </a:defRPr>
            </a:lvl1pPr>
          </a:lstStyle>
          <a:p>
            <a:fld id="{55A404A9-0BF6-4A3A-83B8-EA5F99A6E967}" type="slidenum">
              <a:rPr lang="en-US" smtClean="0">
                <a:solidFill>
                  <a:srgbClr val="CDCCCC"/>
                </a:solidFill>
              </a:rPr>
              <a:pPr/>
              <a:t>‹#›</a:t>
            </a:fld>
            <a:endParaRPr lang="en-US">
              <a:solidFill>
                <a:srgbClr val="CDCCCC"/>
              </a:solidFill>
            </a:endParaRPr>
          </a:p>
        </p:txBody>
      </p:sp>
    </p:spTree>
    <p:extLst>
      <p:ext uri="{BB962C8B-B14F-4D97-AF65-F5344CB8AC3E}">
        <p14:creationId xmlns:p14="http://schemas.microsoft.com/office/powerpoint/2010/main" val="1231632262"/>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3"/>
          </p:nvPr>
        </p:nvSpPr>
        <p:spPr>
          <a:xfrm>
            <a:off x="609600" y="6492875"/>
            <a:ext cx="8077200" cy="365125"/>
          </a:xfrm>
          <a:prstGeom prst="rect">
            <a:avLst/>
          </a:prstGeom>
        </p:spPr>
        <p:txBody>
          <a:bodyPr vert="horz" lIns="91440" tIns="45720" rIns="91440" bIns="45720" rtlCol="0" anchor="ctr"/>
          <a:lstStyle>
            <a:lvl1pPr algn="l">
              <a:defRPr sz="900">
                <a:solidFill>
                  <a:schemeClr val="bg2"/>
                </a:solidFill>
              </a:defRPr>
            </a:lvl1pPr>
          </a:lstStyle>
          <a:p>
            <a:r>
              <a:rPr lang="en-US" dirty="0" smtClean="0">
                <a:solidFill>
                  <a:srgbClr val="CDCCCC"/>
                </a:solidFill>
              </a:rPr>
              <a:t>Copyright © 2011 Infor. All rights reserved. </a:t>
            </a:r>
            <a:endParaRPr lang="en-US" dirty="0">
              <a:solidFill>
                <a:srgbClr val="CDCCCC"/>
              </a:solidFill>
            </a:endParaRPr>
          </a:p>
        </p:txBody>
      </p:sp>
      <p:sp>
        <p:nvSpPr>
          <p:cNvPr id="8" name="Slide Number Placeholder 5"/>
          <p:cNvSpPr>
            <a:spLocks noGrp="1"/>
          </p:cNvSpPr>
          <p:nvPr>
            <p:ph type="sldNum" sz="quarter" idx="4"/>
          </p:nvPr>
        </p:nvSpPr>
        <p:spPr>
          <a:xfrm>
            <a:off x="152400" y="6492875"/>
            <a:ext cx="374822" cy="365125"/>
          </a:xfrm>
          <a:prstGeom prst="rect">
            <a:avLst/>
          </a:prstGeom>
        </p:spPr>
        <p:txBody>
          <a:bodyPr vert="horz" lIns="91440" tIns="45720" rIns="91440" bIns="45720" rtlCol="0" anchor="ctr"/>
          <a:lstStyle>
            <a:lvl1pPr algn="l">
              <a:defRPr sz="900">
                <a:solidFill>
                  <a:schemeClr val="bg2"/>
                </a:solidFill>
              </a:defRPr>
            </a:lvl1pPr>
          </a:lstStyle>
          <a:p>
            <a:fld id="{55A404A9-0BF6-4A3A-83B8-EA5F99A6E967}" type="slidenum">
              <a:rPr lang="en-US" smtClean="0">
                <a:solidFill>
                  <a:srgbClr val="CDCCCC"/>
                </a:solidFill>
              </a:rPr>
              <a:pPr/>
              <a:t>‹#›</a:t>
            </a:fld>
            <a:endParaRPr lang="en-US" dirty="0">
              <a:solidFill>
                <a:srgbClr val="CDCCCC"/>
              </a:solidFill>
            </a:endParaRPr>
          </a:p>
        </p:txBody>
      </p:sp>
    </p:spTree>
    <p:extLst>
      <p:ext uri="{BB962C8B-B14F-4D97-AF65-F5344CB8AC3E}">
        <p14:creationId xmlns:p14="http://schemas.microsoft.com/office/powerpoint/2010/main" val="4205174338"/>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 Black">
    <p:spTree>
      <p:nvGrpSpPr>
        <p:cNvPr id="1" name=""/>
        <p:cNvGrpSpPr/>
        <p:nvPr/>
      </p:nvGrpSpPr>
      <p:grpSpPr>
        <a:xfrm>
          <a:off x="0" y="0"/>
          <a:ext cx="0" cy="0"/>
          <a:chOff x="0" y="0"/>
          <a:chExt cx="0" cy="0"/>
        </a:xfrm>
      </p:grpSpPr>
      <p:pic>
        <p:nvPicPr>
          <p:cNvPr id="6" name="Picture 5" descr="grey-fade-no-bevels.png"/>
          <p:cNvPicPr>
            <a:picLocks noChangeAspect="1"/>
          </p:cNvPicPr>
          <p:nvPr userDrawn="1"/>
        </p:nvPicPr>
        <p:blipFill>
          <a:blip r:embed="rId2" cstate="print"/>
          <a:stretch>
            <a:fillRect/>
          </a:stretch>
        </p:blipFill>
        <p:spPr bwMode="hidden">
          <a:xfrm>
            <a:off x="0" y="0"/>
            <a:ext cx="9144000" cy="6858000"/>
          </a:xfrm>
          <a:prstGeom prst="rect">
            <a:avLst/>
          </a:prstGeom>
        </p:spPr>
      </p:pic>
      <p:pic>
        <p:nvPicPr>
          <p:cNvPr id="9" name="Picture 8" descr="PPT-header-blackred-1024x135_nr.png"/>
          <p:cNvPicPr>
            <a:picLocks noChangeAspect="1"/>
          </p:cNvPicPr>
          <p:nvPr userDrawn="1"/>
        </p:nvPicPr>
        <p:blipFill>
          <a:blip r:embed="rId3" cstate="print"/>
          <a:stretch>
            <a:fillRect/>
          </a:stretch>
        </p:blipFill>
        <p:spPr bwMode="hidden">
          <a:xfrm>
            <a:off x="0" y="0"/>
            <a:ext cx="9144000" cy="1205508"/>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524000"/>
            <a:ext cx="8229599" cy="4953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609600" y="6492875"/>
            <a:ext cx="8077200" cy="365125"/>
          </a:xfrm>
          <a:prstGeom prst="rect">
            <a:avLst/>
          </a:prstGeom>
        </p:spPr>
        <p:txBody>
          <a:bodyPr vert="horz" lIns="91440" tIns="45720" rIns="91440" bIns="45720" rtlCol="0" anchor="ctr"/>
          <a:lstStyle>
            <a:lvl1pPr algn="l">
              <a:defRPr sz="900">
                <a:solidFill>
                  <a:schemeClr val="bg2">
                    <a:lumMod val="25000"/>
                  </a:schemeClr>
                </a:solidFill>
              </a:defRPr>
            </a:lvl1pPr>
          </a:lstStyle>
          <a:p>
            <a:r>
              <a:rPr lang="en-US" smtClean="0">
                <a:solidFill>
                  <a:srgbClr val="CDCCCC">
                    <a:lumMod val="25000"/>
                  </a:srgbClr>
                </a:solidFill>
              </a:rPr>
              <a:t>Copyright © 2011 Infor. All rights reserved. </a:t>
            </a:r>
            <a:endParaRPr lang="en-US" dirty="0">
              <a:solidFill>
                <a:srgbClr val="CDCCCC">
                  <a:lumMod val="25000"/>
                </a:srgbClr>
              </a:solidFill>
            </a:endParaRPr>
          </a:p>
        </p:txBody>
      </p:sp>
      <p:sp>
        <p:nvSpPr>
          <p:cNvPr id="8" name="Slide Number Placeholder 5"/>
          <p:cNvSpPr>
            <a:spLocks noGrp="1"/>
          </p:cNvSpPr>
          <p:nvPr>
            <p:ph type="sldNum" sz="quarter" idx="4"/>
          </p:nvPr>
        </p:nvSpPr>
        <p:spPr>
          <a:xfrm>
            <a:off x="152400" y="6492875"/>
            <a:ext cx="374822" cy="365125"/>
          </a:xfrm>
          <a:prstGeom prst="rect">
            <a:avLst/>
          </a:prstGeom>
        </p:spPr>
        <p:txBody>
          <a:bodyPr vert="horz" lIns="91440" tIns="45720" rIns="91440" bIns="45720" rtlCol="0" anchor="ctr"/>
          <a:lstStyle>
            <a:lvl1pPr algn="l">
              <a:defRPr sz="900">
                <a:solidFill>
                  <a:schemeClr val="bg2">
                    <a:lumMod val="25000"/>
                  </a:schemeClr>
                </a:solidFill>
              </a:defRPr>
            </a:lvl1pPr>
          </a:lstStyle>
          <a:p>
            <a:fld id="{55A404A9-0BF6-4A3A-83B8-EA5F99A6E967}" type="slidenum">
              <a:rPr lang="en-US" smtClean="0">
                <a:solidFill>
                  <a:srgbClr val="CDCCCC">
                    <a:lumMod val="25000"/>
                  </a:srgbClr>
                </a:solidFill>
              </a:rPr>
              <a:pPr/>
              <a:t>‹#›</a:t>
            </a:fld>
            <a:endParaRPr lang="en-US">
              <a:solidFill>
                <a:srgbClr val="CDCCCC">
                  <a:lumMod val="25000"/>
                </a:srgbClr>
              </a:solidFill>
            </a:endParaRPr>
          </a:p>
        </p:txBody>
      </p:sp>
    </p:spTree>
    <p:extLst>
      <p:ext uri="{BB962C8B-B14F-4D97-AF65-F5344CB8AC3E}">
        <p14:creationId xmlns:p14="http://schemas.microsoft.com/office/powerpoint/2010/main" val="3844847679"/>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302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302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0"/>
          </p:nvPr>
        </p:nvSpPr>
        <p:spPr>
          <a:xfrm>
            <a:off x="609600" y="6492875"/>
            <a:ext cx="8077200" cy="365125"/>
          </a:xfrm>
          <a:prstGeom prst="rect">
            <a:avLst/>
          </a:prstGeom>
        </p:spPr>
        <p:txBody>
          <a:bodyPr vert="horz" lIns="91440" tIns="45720" rIns="91440" bIns="45720" rtlCol="0" anchor="ctr"/>
          <a:lstStyle>
            <a:lvl1pPr algn="l">
              <a:defRPr sz="900">
                <a:solidFill>
                  <a:schemeClr val="bg2"/>
                </a:solidFill>
              </a:defRPr>
            </a:lvl1pPr>
          </a:lstStyle>
          <a:p>
            <a:r>
              <a:rPr lang="en-US" smtClean="0">
                <a:solidFill>
                  <a:srgbClr val="CDCCCC"/>
                </a:solidFill>
              </a:rPr>
              <a:t>Copyright © 2011 Infor. All rights reserved. </a:t>
            </a:r>
            <a:endParaRPr lang="en-US" dirty="0">
              <a:solidFill>
                <a:srgbClr val="CDCCCC"/>
              </a:solidFill>
            </a:endParaRPr>
          </a:p>
        </p:txBody>
      </p:sp>
      <p:sp>
        <p:nvSpPr>
          <p:cNvPr id="11" name="Slide Number Placeholder 5"/>
          <p:cNvSpPr>
            <a:spLocks noGrp="1"/>
          </p:cNvSpPr>
          <p:nvPr>
            <p:ph type="sldNum" sz="quarter" idx="11"/>
          </p:nvPr>
        </p:nvSpPr>
        <p:spPr>
          <a:xfrm>
            <a:off x="152400" y="6492875"/>
            <a:ext cx="374822" cy="365125"/>
          </a:xfrm>
          <a:prstGeom prst="rect">
            <a:avLst/>
          </a:prstGeom>
        </p:spPr>
        <p:txBody>
          <a:bodyPr vert="horz" lIns="91440" tIns="45720" rIns="91440" bIns="45720" rtlCol="0" anchor="ctr"/>
          <a:lstStyle>
            <a:lvl1pPr algn="l">
              <a:defRPr sz="900">
                <a:solidFill>
                  <a:schemeClr val="bg2"/>
                </a:solidFill>
              </a:defRPr>
            </a:lvl1pPr>
          </a:lstStyle>
          <a:p>
            <a:fld id="{55A404A9-0BF6-4A3A-83B8-EA5F99A6E967}" type="slidenum">
              <a:rPr lang="en-US" smtClean="0">
                <a:solidFill>
                  <a:srgbClr val="CDCCCC"/>
                </a:solidFill>
              </a:rPr>
              <a:pPr/>
              <a:t>‹#›</a:t>
            </a:fld>
            <a:endParaRPr lang="en-US">
              <a:solidFill>
                <a:srgbClr val="CDCCCC"/>
              </a:solidFill>
            </a:endParaRPr>
          </a:p>
        </p:txBody>
      </p:sp>
    </p:spTree>
    <p:extLst>
      <p:ext uri="{BB962C8B-B14F-4D97-AF65-F5344CB8AC3E}">
        <p14:creationId xmlns:p14="http://schemas.microsoft.com/office/powerpoint/2010/main" val="2039260040"/>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 Black">
    <p:spTree>
      <p:nvGrpSpPr>
        <p:cNvPr id="1" name=""/>
        <p:cNvGrpSpPr/>
        <p:nvPr/>
      </p:nvGrpSpPr>
      <p:grpSpPr>
        <a:xfrm>
          <a:off x="0" y="0"/>
          <a:ext cx="0" cy="0"/>
          <a:chOff x="0" y="0"/>
          <a:chExt cx="0" cy="0"/>
        </a:xfrm>
      </p:grpSpPr>
      <p:pic>
        <p:nvPicPr>
          <p:cNvPr id="9" name="Picture 8" descr="grey-fade-no-bevels.png"/>
          <p:cNvPicPr>
            <a:picLocks noChangeAspect="1"/>
          </p:cNvPicPr>
          <p:nvPr userDrawn="1"/>
        </p:nvPicPr>
        <p:blipFill>
          <a:blip r:embed="rId2" cstate="print"/>
          <a:stretch>
            <a:fillRect/>
          </a:stretch>
        </p:blipFill>
        <p:spPr bwMode="hidden">
          <a:xfrm>
            <a:off x="0" y="0"/>
            <a:ext cx="9144000" cy="6858000"/>
          </a:xfrm>
          <a:prstGeom prst="rect">
            <a:avLst/>
          </a:prstGeom>
        </p:spPr>
      </p:pic>
      <p:pic>
        <p:nvPicPr>
          <p:cNvPr id="12" name="Picture 11" descr="PPT-header-blackred-1024x135_nr.png"/>
          <p:cNvPicPr>
            <a:picLocks noChangeAspect="1"/>
          </p:cNvPicPr>
          <p:nvPr userDrawn="1"/>
        </p:nvPicPr>
        <p:blipFill>
          <a:blip r:embed="rId3" cstate="print"/>
          <a:stretch>
            <a:fillRect/>
          </a:stretch>
        </p:blipFill>
        <p:spPr bwMode="hidden">
          <a:xfrm>
            <a:off x="0" y="0"/>
            <a:ext cx="9144000" cy="1205508"/>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302125"/>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302125"/>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0"/>
          </p:nvPr>
        </p:nvSpPr>
        <p:spPr>
          <a:xfrm>
            <a:off x="609600" y="6492875"/>
            <a:ext cx="8077200" cy="365125"/>
          </a:xfrm>
          <a:prstGeom prst="rect">
            <a:avLst/>
          </a:prstGeom>
        </p:spPr>
        <p:txBody>
          <a:bodyPr vert="horz" lIns="91440" tIns="45720" rIns="91440" bIns="45720" rtlCol="0" anchor="ctr"/>
          <a:lstStyle>
            <a:lvl1pPr algn="l">
              <a:defRPr sz="900">
                <a:solidFill>
                  <a:schemeClr val="bg2">
                    <a:lumMod val="25000"/>
                  </a:schemeClr>
                </a:solidFill>
              </a:defRPr>
            </a:lvl1pPr>
          </a:lstStyle>
          <a:p>
            <a:r>
              <a:rPr lang="en-US" smtClean="0">
                <a:solidFill>
                  <a:srgbClr val="CDCCCC">
                    <a:lumMod val="25000"/>
                  </a:srgbClr>
                </a:solidFill>
              </a:rPr>
              <a:t>Copyright © 2011 Infor. All rights reserved. </a:t>
            </a:r>
            <a:endParaRPr lang="en-US" dirty="0">
              <a:solidFill>
                <a:srgbClr val="CDCCCC">
                  <a:lumMod val="25000"/>
                </a:srgbClr>
              </a:solidFill>
            </a:endParaRPr>
          </a:p>
        </p:txBody>
      </p:sp>
      <p:sp>
        <p:nvSpPr>
          <p:cNvPr id="11" name="Slide Number Placeholder 5"/>
          <p:cNvSpPr>
            <a:spLocks noGrp="1"/>
          </p:cNvSpPr>
          <p:nvPr>
            <p:ph type="sldNum" sz="quarter" idx="11"/>
          </p:nvPr>
        </p:nvSpPr>
        <p:spPr>
          <a:xfrm>
            <a:off x="152400" y="6492875"/>
            <a:ext cx="374822" cy="365125"/>
          </a:xfrm>
          <a:prstGeom prst="rect">
            <a:avLst/>
          </a:prstGeom>
        </p:spPr>
        <p:txBody>
          <a:bodyPr vert="horz" lIns="91440" tIns="45720" rIns="91440" bIns="45720" rtlCol="0" anchor="ctr"/>
          <a:lstStyle>
            <a:lvl1pPr algn="l">
              <a:defRPr sz="900">
                <a:solidFill>
                  <a:schemeClr val="bg2">
                    <a:lumMod val="25000"/>
                  </a:schemeClr>
                </a:solidFill>
              </a:defRPr>
            </a:lvl1pPr>
          </a:lstStyle>
          <a:p>
            <a:fld id="{55A404A9-0BF6-4A3A-83B8-EA5F99A6E967}" type="slidenum">
              <a:rPr lang="en-US" smtClean="0">
                <a:solidFill>
                  <a:srgbClr val="CDCCCC">
                    <a:lumMod val="25000"/>
                  </a:srgbClr>
                </a:solidFill>
              </a:rPr>
              <a:pPr/>
              <a:t>‹#›</a:t>
            </a:fld>
            <a:endParaRPr lang="en-US">
              <a:solidFill>
                <a:srgbClr val="CDCCCC">
                  <a:lumMod val="25000"/>
                </a:srgbClr>
              </a:solidFill>
            </a:endParaRPr>
          </a:p>
        </p:txBody>
      </p:sp>
    </p:spTree>
    <p:extLst>
      <p:ext uri="{BB962C8B-B14F-4D97-AF65-F5344CB8AC3E}">
        <p14:creationId xmlns:p14="http://schemas.microsoft.com/office/powerpoint/2010/main" val="1843698784"/>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4"/>
          <p:cNvSpPr>
            <a:spLocks noGrp="1"/>
          </p:cNvSpPr>
          <p:nvPr>
            <p:ph type="ftr" sz="quarter" idx="3"/>
          </p:nvPr>
        </p:nvSpPr>
        <p:spPr>
          <a:xfrm>
            <a:off x="609600" y="6492875"/>
            <a:ext cx="8229600" cy="365125"/>
          </a:xfrm>
          <a:prstGeom prst="rect">
            <a:avLst/>
          </a:prstGeom>
        </p:spPr>
        <p:txBody>
          <a:bodyPr vert="horz" lIns="91440" tIns="45720" rIns="91440" bIns="45720" rtlCol="0" anchor="ctr"/>
          <a:lstStyle>
            <a:lvl1pPr algn="l">
              <a:defRPr sz="900">
                <a:solidFill>
                  <a:schemeClr val="bg2"/>
                </a:solidFill>
              </a:defRPr>
            </a:lvl1pPr>
          </a:lstStyle>
          <a:p>
            <a:r>
              <a:rPr lang="en-US" smtClean="0">
                <a:solidFill>
                  <a:srgbClr val="CDCCCC"/>
                </a:solidFill>
              </a:rPr>
              <a:t>Copyright © 2011 Infor. All rights reserved. </a:t>
            </a:r>
            <a:endParaRPr lang="en-US" dirty="0">
              <a:solidFill>
                <a:srgbClr val="CDCCCC"/>
              </a:solidFill>
            </a:endParaRPr>
          </a:p>
        </p:txBody>
      </p:sp>
      <p:sp>
        <p:nvSpPr>
          <p:cNvPr id="7" name="Slide Number Placeholder 5"/>
          <p:cNvSpPr>
            <a:spLocks noGrp="1"/>
          </p:cNvSpPr>
          <p:nvPr>
            <p:ph type="sldNum" sz="quarter" idx="4"/>
          </p:nvPr>
        </p:nvSpPr>
        <p:spPr>
          <a:xfrm>
            <a:off x="152400" y="6492875"/>
            <a:ext cx="374822" cy="365125"/>
          </a:xfrm>
          <a:prstGeom prst="rect">
            <a:avLst/>
          </a:prstGeom>
        </p:spPr>
        <p:txBody>
          <a:bodyPr vert="horz" lIns="91440" tIns="45720" rIns="91440" bIns="45720" rtlCol="0" anchor="ctr"/>
          <a:lstStyle>
            <a:lvl1pPr algn="l">
              <a:defRPr sz="900">
                <a:solidFill>
                  <a:schemeClr val="bg2"/>
                </a:solidFill>
              </a:defRPr>
            </a:lvl1pPr>
          </a:lstStyle>
          <a:p>
            <a:fld id="{55A404A9-0BF6-4A3A-83B8-EA5F99A6E967}" type="slidenum">
              <a:rPr lang="en-US" smtClean="0">
                <a:solidFill>
                  <a:srgbClr val="CDCCCC"/>
                </a:solidFill>
              </a:rPr>
              <a:pPr/>
              <a:t>‹#›</a:t>
            </a:fld>
            <a:endParaRPr lang="en-US">
              <a:solidFill>
                <a:srgbClr val="CDCCCC"/>
              </a:solidFill>
            </a:endParaRPr>
          </a:p>
        </p:txBody>
      </p:sp>
    </p:spTree>
    <p:extLst>
      <p:ext uri="{BB962C8B-B14F-4D97-AF65-F5344CB8AC3E}">
        <p14:creationId xmlns:p14="http://schemas.microsoft.com/office/powerpoint/2010/main" val="2281929219"/>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 Black">
    <p:spTree>
      <p:nvGrpSpPr>
        <p:cNvPr id="1" name=""/>
        <p:cNvGrpSpPr/>
        <p:nvPr/>
      </p:nvGrpSpPr>
      <p:grpSpPr>
        <a:xfrm>
          <a:off x="0" y="0"/>
          <a:ext cx="0" cy="0"/>
          <a:chOff x="0" y="0"/>
          <a:chExt cx="0" cy="0"/>
        </a:xfrm>
      </p:grpSpPr>
      <p:pic>
        <p:nvPicPr>
          <p:cNvPr id="5" name="Picture 4" descr="grey-fade-no-bevels.png"/>
          <p:cNvPicPr>
            <a:picLocks noChangeAspect="1"/>
          </p:cNvPicPr>
          <p:nvPr userDrawn="1"/>
        </p:nvPicPr>
        <p:blipFill>
          <a:blip r:embed="rId2" cstate="print"/>
          <a:stretch>
            <a:fillRect/>
          </a:stretch>
        </p:blipFill>
        <p:spPr bwMode="hidden">
          <a:xfrm>
            <a:off x="0" y="0"/>
            <a:ext cx="9144000" cy="6858000"/>
          </a:xfrm>
          <a:prstGeom prst="rect">
            <a:avLst/>
          </a:prstGeom>
        </p:spPr>
      </p:pic>
      <p:pic>
        <p:nvPicPr>
          <p:cNvPr id="8" name="Picture 7" descr="PPT-header-blackred-1024x135_nr.png"/>
          <p:cNvPicPr>
            <a:picLocks noChangeAspect="1"/>
          </p:cNvPicPr>
          <p:nvPr userDrawn="1"/>
        </p:nvPicPr>
        <p:blipFill>
          <a:blip r:embed="rId3" cstate="print"/>
          <a:stretch>
            <a:fillRect/>
          </a:stretch>
        </p:blipFill>
        <p:spPr bwMode="hidden">
          <a:xfrm>
            <a:off x="0" y="0"/>
            <a:ext cx="9144000" cy="1205508"/>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4"/>
          <p:cNvSpPr>
            <a:spLocks noGrp="1"/>
          </p:cNvSpPr>
          <p:nvPr>
            <p:ph type="ftr" sz="quarter" idx="3"/>
          </p:nvPr>
        </p:nvSpPr>
        <p:spPr>
          <a:xfrm>
            <a:off x="609600" y="6492875"/>
            <a:ext cx="8229600" cy="365125"/>
          </a:xfrm>
          <a:prstGeom prst="rect">
            <a:avLst/>
          </a:prstGeom>
        </p:spPr>
        <p:txBody>
          <a:bodyPr vert="horz" lIns="91440" tIns="45720" rIns="91440" bIns="45720" rtlCol="0" anchor="ctr"/>
          <a:lstStyle>
            <a:lvl1pPr algn="l">
              <a:defRPr sz="900">
                <a:solidFill>
                  <a:schemeClr val="bg2">
                    <a:lumMod val="25000"/>
                  </a:schemeClr>
                </a:solidFill>
              </a:defRPr>
            </a:lvl1pPr>
          </a:lstStyle>
          <a:p>
            <a:r>
              <a:rPr lang="en-US" smtClean="0">
                <a:solidFill>
                  <a:srgbClr val="CDCCCC">
                    <a:lumMod val="25000"/>
                  </a:srgbClr>
                </a:solidFill>
              </a:rPr>
              <a:t>Copyright © 2011 Infor. All rights reserved. </a:t>
            </a:r>
            <a:endParaRPr lang="en-US" dirty="0">
              <a:solidFill>
                <a:srgbClr val="CDCCCC">
                  <a:lumMod val="25000"/>
                </a:srgbClr>
              </a:solidFill>
            </a:endParaRPr>
          </a:p>
        </p:txBody>
      </p:sp>
      <p:sp>
        <p:nvSpPr>
          <p:cNvPr id="7" name="Slide Number Placeholder 5"/>
          <p:cNvSpPr>
            <a:spLocks noGrp="1"/>
          </p:cNvSpPr>
          <p:nvPr>
            <p:ph type="sldNum" sz="quarter" idx="4"/>
          </p:nvPr>
        </p:nvSpPr>
        <p:spPr>
          <a:xfrm>
            <a:off x="152400" y="6492875"/>
            <a:ext cx="374822" cy="365125"/>
          </a:xfrm>
          <a:prstGeom prst="rect">
            <a:avLst/>
          </a:prstGeom>
        </p:spPr>
        <p:txBody>
          <a:bodyPr vert="horz" lIns="91440" tIns="45720" rIns="91440" bIns="45720" rtlCol="0" anchor="ctr"/>
          <a:lstStyle>
            <a:lvl1pPr algn="l">
              <a:defRPr sz="900">
                <a:solidFill>
                  <a:schemeClr val="bg2">
                    <a:lumMod val="25000"/>
                  </a:schemeClr>
                </a:solidFill>
              </a:defRPr>
            </a:lvl1pPr>
          </a:lstStyle>
          <a:p>
            <a:fld id="{55A404A9-0BF6-4A3A-83B8-EA5F99A6E967}" type="slidenum">
              <a:rPr lang="en-US" smtClean="0">
                <a:solidFill>
                  <a:srgbClr val="CDCCCC">
                    <a:lumMod val="25000"/>
                  </a:srgbClr>
                </a:solidFill>
              </a:rPr>
              <a:pPr/>
              <a:t>‹#›</a:t>
            </a:fld>
            <a:endParaRPr lang="en-US">
              <a:solidFill>
                <a:srgbClr val="CDCCCC">
                  <a:lumMod val="25000"/>
                </a:srgbClr>
              </a:solidFill>
            </a:endParaRPr>
          </a:p>
        </p:txBody>
      </p:sp>
    </p:spTree>
    <p:extLst>
      <p:ext uri="{BB962C8B-B14F-4D97-AF65-F5344CB8AC3E}">
        <p14:creationId xmlns:p14="http://schemas.microsoft.com/office/powerpoint/2010/main" val="3497305611"/>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Bevel">
    <p:spTree>
      <p:nvGrpSpPr>
        <p:cNvPr id="1" name=""/>
        <p:cNvGrpSpPr/>
        <p:nvPr/>
      </p:nvGrpSpPr>
      <p:grpSpPr>
        <a:xfrm>
          <a:off x="0" y="0"/>
          <a:ext cx="0" cy="0"/>
          <a:chOff x="0" y="0"/>
          <a:chExt cx="0" cy="0"/>
        </a:xfrm>
      </p:grpSpPr>
      <p:pic>
        <p:nvPicPr>
          <p:cNvPr id="5" name="Picture 4" descr="ppt-title-1.png"/>
          <p:cNvPicPr>
            <a:picLocks noChangeAspect="1"/>
          </p:cNvPicPr>
          <p:nvPr userDrawn="1"/>
        </p:nvPicPr>
        <p:blipFill>
          <a:blip r:embed="rId2" cstate="print"/>
          <a:stretch>
            <a:fillRect/>
          </a:stretch>
        </p:blipFill>
        <p:spPr bwMode="hidden">
          <a:xfrm>
            <a:off x="0" y="0"/>
            <a:ext cx="9144000" cy="6858000"/>
          </a:xfrm>
          <a:prstGeom prst="rect">
            <a:avLst/>
          </a:prstGeom>
        </p:spPr>
      </p:pic>
      <p:sp>
        <p:nvSpPr>
          <p:cNvPr id="7" name="Text Box 92"/>
          <p:cNvSpPr txBox="1">
            <a:spLocks noChangeArrowheads="1"/>
          </p:cNvSpPr>
          <p:nvPr userDrawn="1"/>
        </p:nvSpPr>
        <p:spPr bwMode="auto">
          <a:xfrm>
            <a:off x="3783969" y="6933084"/>
            <a:ext cx="1685077" cy="230832"/>
          </a:xfrm>
          <a:prstGeom prst="rect">
            <a:avLst/>
          </a:prstGeom>
          <a:noFill/>
          <a:ln w="9525" algn="ctr">
            <a:noFill/>
            <a:miter lim="800000"/>
            <a:headEnd/>
            <a:tailEnd/>
          </a:ln>
          <a:effectLst/>
        </p:spPr>
        <p:txBody>
          <a:bodyPr wrap="none" anchor="ctr">
            <a:spAutoFit/>
          </a:bodyPr>
          <a:lstStyle/>
          <a:p>
            <a:r>
              <a:rPr lang="en-US" sz="900" dirty="0" smtClean="0">
                <a:solidFill>
                  <a:srgbClr val="000000"/>
                </a:solidFill>
              </a:rPr>
              <a:t>Template V.16, July 19, 2011</a:t>
            </a:r>
            <a:endParaRPr lang="en-US" sz="900" dirty="0">
              <a:solidFill>
                <a:srgbClr val="000000"/>
              </a:solidFill>
            </a:endParaRPr>
          </a:p>
        </p:txBody>
      </p:sp>
    </p:spTree>
    <p:extLst>
      <p:ext uri="{BB962C8B-B14F-4D97-AF65-F5344CB8AC3E}">
        <p14:creationId xmlns:p14="http://schemas.microsoft.com/office/powerpoint/2010/main" val="1532542327"/>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pic>
        <p:nvPicPr>
          <p:cNvPr id="5" name="Picture 4" descr="ppt-title-1.png"/>
          <p:cNvPicPr>
            <a:picLocks noChangeAspect="1"/>
          </p:cNvPicPr>
          <p:nvPr userDrawn="1"/>
        </p:nvPicPr>
        <p:blipFill>
          <a:blip r:embed="rId2" cstate="print"/>
          <a:stretch>
            <a:fillRect/>
          </a:stretch>
        </p:blipFill>
        <p:spPr bwMode="hidden">
          <a:xfrm>
            <a:off x="0" y="0"/>
            <a:ext cx="9144000" cy="6858000"/>
          </a:xfrm>
          <a:prstGeom prst="rect">
            <a:avLst/>
          </a:prstGeom>
        </p:spPr>
      </p:pic>
      <p:sp>
        <p:nvSpPr>
          <p:cNvPr id="3" name="Text Box 92"/>
          <p:cNvSpPr txBox="1">
            <a:spLocks noChangeArrowheads="1"/>
          </p:cNvSpPr>
          <p:nvPr userDrawn="1"/>
        </p:nvSpPr>
        <p:spPr bwMode="auto">
          <a:xfrm>
            <a:off x="3783969" y="6933084"/>
            <a:ext cx="1665841" cy="230832"/>
          </a:xfrm>
          <a:prstGeom prst="rect">
            <a:avLst/>
          </a:prstGeom>
          <a:noFill/>
          <a:ln w="9525" algn="ctr">
            <a:noFill/>
            <a:miter lim="800000"/>
            <a:headEnd/>
            <a:tailEnd/>
          </a:ln>
          <a:effectLst/>
        </p:spPr>
        <p:txBody>
          <a:bodyPr wrap="none" anchor="ctr">
            <a:spAutoFit/>
          </a:bodyPr>
          <a:lstStyle/>
          <a:p>
            <a:r>
              <a:rPr lang="en-US" sz="900" dirty="0" smtClean="0">
                <a:solidFill>
                  <a:srgbClr val="000000"/>
                </a:solidFill>
              </a:rPr>
              <a:t>Template V.5, June 13, 2011</a:t>
            </a:r>
            <a:endParaRPr lang="en-US" sz="900" dirty="0">
              <a:solidFill>
                <a:srgbClr val="000000"/>
              </a:solidFill>
            </a:endParaRPr>
          </a:p>
        </p:txBody>
      </p:sp>
    </p:spTree>
    <p:extLst>
      <p:ext uri="{BB962C8B-B14F-4D97-AF65-F5344CB8AC3E}">
        <p14:creationId xmlns:p14="http://schemas.microsoft.com/office/powerpoint/2010/main" val="3403405635"/>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609600" y="6492875"/>
            <a:ext cx="7924800" cy="365125"/>
          </a:xfrm>
          <a:prstGeom prst="rect">
            <a:avLst/>
          </a:prstGeom>
        </p:spPr>
        <p:txBody>
          <a:bodyPr vert="horz" lIns="91440" tIns="45720" rIns="91440" bIns="45720" rtlCol="0" anchor="ctr"/>
          <a:lstStyle>
            <a:lvl1pPr algn="l">
              <a:defRPr sz="900">
                <a:solidFill>
                  <a:schemeClr val="bg2"/>
                </a:solidFill>
              </a:defRPr>
            </a:lvl1pPr>
          </a:lstStyle>
          <a:p>
            <a:r>
              <a:rPr lang="en-US" dirty="0" smtClean="0">
                <a:solidFill>
                  <a:srgbClr val="CDCCCC"/>
                </a:solidFill>
              </a:rPr>
              <a:t>Copyright © 2011 Infor. All rights reserved. </a:t>
            </a:r>
            <a:endParaRPr lang="en-US" dirty="0">
              <a:solidFill>
                <a:srgbClr val="CDCCCC"/>
              </a:solidFill>
            </a:endParaRPr>
          </a:p>
        </p:txBody>
      </p:sp>
      <p:sp>
        <p:nvSpPr>
          <p:cNvPr id="8" name="Slide Number Placeholder 5"/>
          <p:cNvSpPr>
            <a:spLocks noGrp="1"/>
          </p:cNvSpPr>
          <p:nvPr>
            <p:ph type="sldNum" sz="quarter" idx="4"/>
          </p:nvPr>
        </p:nvSpPr>
        <p:spPr>
          <a:xfrm>
            <a:off x="152400" y="6492875"/>
            <a:ext cx="374822" cy="365125"/>
          </a:xfrm>
          <a:prstGeom prst="rect">
            <a:avLst/>
          </a:prstGeom>
        </p:spPr>
        <p:txBody>
          <a:bodyPr vert="horz" lIns="91440" tIns="45720" rIns="91440" bIns="45720" rtlCol="0" anchor="ctr"/>
          <a:lstStyle>
            <a:lvl1pPr algn="l">
              <a:defRPr sz="900">
                <a:solidFill>
                  <a:schemeClr val="bg2"/>
                </a:solidFill>
              </a:defRPr>
            </a:lvl1pPr>
          </a:lstStyle>
          <a:p>
            <a:fld id="{55A404A9-0BF6-4A3A-83B8-EA5F99A6E967}" type="slidenum">
              <a:rPr lang="en-US" smtClean="0">
                <a:solidFill>
                  <a:srgbClr val="CDCCCC"/>
                </a:solidFill>
              </a:rPr>
              <a:pPr/>
              <a:t>‹#›</a:t>
            </a:fld>
            <a:endParaRPr lang="en-US" dirty="0">
              <a:solidFill>
                <a:srgbClr val="CDCCCC"/>
              </a:solidFill>
            </a:endParaRPr>
          </a:p>
        </p:txBody>
      </p:sp>
    </p:spTree>
    <p:extLst>
      <p:ext uri="{BB962C8B-B14F-4D97-AF65-F5344CB8AC3E}">
        <p14:creationId xmlns:p14="http://schemas.microsoft.com/office/powerpoint/2010/main" val="1496345487"/>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0"/>
          </p:nvPr>
        </p:nvSpPr>
        <p:spPr>
          <a:xfrm>
            <a:off x="609600" y="6492875"/>
            <a:ext cx="8077200" cy="365125"/>
          </a:xfrm>
          <a:prstGeom prst="rect">
            <a:avLst/>
          </a:prstGeom>
        </p:spPr>
        <p:txBody>
          <a:bodyPr vert="horz" lIns="91440" tIns="45720" rIns="91440" bIns="45720" rtlCol="0" anchor="ctr"/>
          <a:lstStyle>
            <a:lvl1pPr algn="l">
              <a:defRPr sz="900">
                <a:solidFill>
                  <a:schemeClr val="bg2"/>
                </a:solidFill>
              </a:defRPr>
            </a:lvl1pPr>
          </a:lstStyle>
          <a:p>
            <a:r>
              <a:rPr lang="en-US" dirty="0" smtClean="0">
                <a:solidFill>
                  <a:srgbClr val="CDCCCC"/>
                </a:solidFill>
              </a:rPr>
              <a:t>Copyright © 2011 Infor. All rights reserved. </a:t>
            </a:r>
            <a:endParaRPr lang="en-US" dirty="0">
              <a:solidFill>
                <a:srgbClr val="CDCCCC"/>
              </a:solidFill>
            </a:endParaRPr>
          </a:p>
        </p:txBody>
      </p:sp>
      <p:sp>
        <p:nvSpPr>
          <p:cNvPr id="11" name="Slide Number Placeholder 5"/>
          <p:cNvSpPr>
            <a:spLocks noGrp="1"/>
          </p:cNvSpPr>
          <p:nvPr>
            <p:ph type="sldNum" sz="quarter" idx="11"/>
          </p:nvPr>
        </p:nvSpPr>
        <p:spPr>
          <a:xfrm>
            <a:off x="152400" y="6492875"/>
            <a:ext cx="374822" cy="365125"/>
          </a:xfrm>
          <a:prstGeom prst="rect">
            <a:avLst/>
          </a:prstGeom>
        </p:spPr>
        <p:txBody>
          <a:bodyPr vert="horz" lIns="91440" tIns="45720" rIns="91440" bIns="45720" rtlCol="0" anchor="ctr"/>
          <a:lstStyle>
            <a:lvl1pPr algn="l">
              <a:defRPr sz="900">
                <a:solidFill>
                  <a:schemeClr val="bg2"/>
                </a:solidFill>
              </a:defRPr>
            </a:lvl1pPr>
          </a:lstStyle>
          <a:p>
            <a:fld id="{55A404A9-0BF6-4A3A-83B8-EA5F99A6E967}" type="slidenum">
              <a:rPr lang="en-US" smtClean="0">
                <a:solidFill>
                  <a:srgbClr val="CDCCCC"/>
                </a:solidFill>
              </a:rPr>
              <a:pPr/>
              <a:t>‹#›</a:t>
            </a:fld>
            <a:endParaRPr lang="en-US" dirty="0">
              <a:solidFill>
                <a:srgbClr val="CDCCCC"/>
              </a:solidFill>
            </a:endParaRPr>
          </a:p>
        </p:txBody>
      </p:sp>
    </p:spTree>
    <p:extLst>
      <p:ext uri="{BB962C8B-B14F-4D97-AF65-F5344CB8AC3E}">
        <p14:creationId xmlns:p14="http://schemas.microsoft.com/office/powerpoint/2010/main" val="1989291336"/>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4"/>
          <p:cNvSpPr>
            <a:spLocks noGrp="1"/>
          </p:cNvSpPr>
          <p:nvPr>
            <p:ph type="ftr" sz="quarter" idx="3"/>
          </p:nvPr>
        </p:nvSpPr>
        <p:spPr>
          <a:xfrm>
            <a:off x="609600" y="6492875"/>
            <a:ext cx="8229600" cy="365125"/>
          </a:xfrm>
          <a:prstGeom prst="rect">
            <a:avLst/>
          </a:prstGeom>
        </p:spPr>
        <p:txBody>
          <a:bodyPr vert="horz" lIns="91440" tIns="45720" rIns="91440" bIns="45720" rtlCol="0" anchor="ctr"/>
          <a:lstStyle>
            <a:lvl1pPr algn="l">
              <a:defRPr sz="900">
                <a:solidFill>
                  <a:schemeClr val="bg2"/>
                </a:solidFill>
              </a:defRPr>
            </a:lvl1pPr>
          </a:lstStyle>
          <a:p>
            <a:r>
              <a:rPr lang="en-US" dirty="0" smtClean="0">
                <a:solidFill>
                  <a:srgbClr val="CDCCCC"/>
                </a:solidFill>
              </a:rPr>
              <a:t>Copyright © 2011 Infor. All rights reserved. </a:t>
            </a:r>
            <a:endParaRPr lang="en-US" dirty="0">
              <a:solidFill>
                <a:srgbClr val="CDCCCC"/>
              </a:solidFill>
            </a:endParaRPr>
          </a:p>
        </p:txBody>
      </p:sp>
      <p:sp>
        <p:nvSpPr>
          <p:cNvPr id="7" name="Slide Number Placeholder 5"/>
          <p:cNvSpPr>
            <a:spLocks noGrp="1"/>
          </p:cNvSpPr>
          <p:nvPr>
            <p:ph type="sldNum" sz="quarter" idx="4"/>
          </p:nvPr>
        </p:nvSpPr>
        <p:spPr>
          <a:xfrm>
            <a:off x="152400" y="6492875"/>
            <a:ext cx="374822" cy="365125"/>
          </a:xfrm>
          <a:prstGeom prst="rect">
            <a:avLst/>
          </a:prstGeom>
        </p:spPr>
        <p:txBody>
          <a:bodyPr vert="horz" lIns="91440" tIns="45720" rIns="91440" bIns="45720" rtlCol="0" anchor="ctr"/>
          <a:lstStyle>
            <a:lvl1pPr algn="l">
              <a:defRPr sz="900">
                <a:solidFill>
                  <a:schemeClr val="bg2"/>
                </a:solidFill>
              </a:defRPr>
            </a:lvl1pPr>
          </a:lstStyle>
          <a:p>
            <a:fld id="{55A404A9-0BF6-4A3A-83B8-EA5F99A6E967}" type="slidenum">
              <a:rPr lang="en-US" smtClean="0">
                <a:solidFill>
                  <a:srgbClr val="CDCCCC"/>
                </a:solidFill>
              </a:rPr>
              <a:pPr/>
              <a:t>‹#›</a:t>
            </a:fld>
            <a:endParaRPr lang="en-US" dirty="0">
              <a:solidFill>
                <a:srgbClr val="CDCCCC"/>
              </a:solidFill>
            </a:endParaRPr>
          </a:p>
        </p:txBody>
      </p:sp>
    </p:spTree>
    <p:extLst>
      <p:ext uri="{BB962C8B-B14F-4D97-AF65-F5344CB8AC3E}">
        <p14:creationId xmlns:p14="http://schemas.microsoft.com/office/powerpoint/2010/main" val="541328974"/>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lgn="l">
              <a:defRPr/>
            </a:lvl1pPr>
          </a:lstStyle>
          <a:p>
            <a:r>
              <a:rPr lang="en-US" dirty="0" smtClean="0">
                <a:solidFill>
                  <a:srgbClr val="CDCCCC"/>
                </a:solidFill>
              </a:rPr>
              <a:t>Copyright © 2011 Infor. All rights reserved. </a:t>
            </a:r>
            <a:endParaRPr lang="en-US" dirty="0">
              <a:solidFill>
                <a:srgbClr val="CDCCCC"/>
              </a:solidFill>
            </a:endParaRPr>
          </a:p>
        </p:txBody>
      </p:sp>
      <p:sp>
        <p:nvSpPr>
          <p:cNvPr id="4" name="Slide Number Placeholder 3"/>
          <p:cNvSpPr>
            <a:spLocks noGrp="1"/>
          </p:cNvSpPr>
          <p:nvPr>
            <p:ph type="sldNum" sz="quarter" idx="11"/>
          </p:nvPr>
        </p:nvSpPr>
        <p:spPr/>
        <p:txBody>
          <a:bodyPr/>
          <a:lstStyle>
            <a:lvl1pPr algn="l">
              <a:defRPr/>
            </a:lvl1pPr>
          </a:lstStyle>
          <a:p>
            <a:fld id="{55A404A9-0BF6-4A3A-83B8-EA5F99A6E967}" type="slidenum">
              <a:rPr lang="en-US" smtClean="0">
                <a:solidFill>
                  <a:srgbClr val="CDCCCC"/>
                </a:solidFill>
              </a:rPr>
              <a:pPr/>
              <a:t>‹#›</a:t>
            </a:fld>
            <a:endParaRPr lang="en-US" dirty="0">
              <a:solidFill>
                <a:srgbClr val="CDCCCC"/>
              </a:solidFill>
            </a:endParaRPr>
          </a:p>
        </p:txBody>
      </p:sp>
      <p:pic>
        <p:nvPicPr>
          <p:cNvPr id="5" name="Picture 4" descr="INFOR-Logo-2009-RGB-72dpi-1500wx296h.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00" y="457200"/>
            <a:ext cx="772298" cy="152400"/>
          </a:xfrm>
          <a:prstGeom prst="rect">
            <a:avLst/>
          </a:prstGeom>
        </p:spPr>
      </p:pic>
      <p:sp>
        <p:nvSpPr>
          <p:cNvPr id="6" name="Text Box 92"/>
          <p:cNvSpPr txBox="1">
            <a:spLocks noChangeArrowheads="1"/>
          </p:cNvSpPr>
          <p:nvPr userDrawn="1"/>
        </p:nvSpPr>
        <p:spPr bwMode="auto">
          <a:xfrm>
            <a:off x="3783969" y="6933084"/>
            <a:ext cx="1665841" cy="230832"/>
          </a:xfrm>
          <a:prstGeom prst="rect">
            <a:avLst/>
          </a:prstGeom>
          <a:noFill/>
          <a:ln w="9525" algn="ctr">
            <a:noFill/>
            <a:miter lim="800000"/>
            <a:headEnd/>
            <a:tailEnd/>
          </a:ln>
          <a:effectLst/>
        </p:spPr>
        <p:txBody>
          <a:bodyPr wrap="none" anchor="ctr">
            <a:spAutoFit/>
          </a:bodyPr>
          <a:lstStyle/>
          <a:p>
            <a:r>
              <a:rPr lang="en-US" sz="900" dirty="0">
                <a:solidFill>
                  <a:srgbClr val="000000"/>
                </a:solidFill>
              </a:rPr>
              <a:t>Template V.10, June 5, 2011</a:t>
            </a:r>
          </a:p>
        </p:txBody>
      </p:sp>
    </p:spTree>
    <p:extLst>
      <p:ext uri="{BB962C8B-B14F-4D97-AF65-F5344CB8AC3E}">
        <p14:creationId xmlns:p14="http://schemas.microsoft.com/office/powerpoint/2010/main" val="837558924"/>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5" name="Picture 4" descr="ppt-title-1.png"/>
          <p:cNvPicPr>
            <a:picLocks noChangeAspect="1"/>
          </p:cNvPicPr>
          <p:nvPr userDrawn="1"/>
        </p:nvPicPr>
        <p:blipFill>
          <a:blip r:embed="rId2" cstate="print"/>
          <a:stretch>
            <a:fillRect/>
          </a:stretch>
        </p:blipFill>
        <p:spPr bwMode="hidden">
          <a:xfrm>
            <a:off x="0" y="0"/>
            <a:ext cx="9144000" cy="6858000"/>
          </a:xfrm>
          <a:prstGeom prst="rect">
            <a:avLst/>
          </a:prstGeom>
        </p:spPr>
      </p:pic>
      <p:sp>
        <p:nvSpPr>
          <p:cNvPr id="3" name="Text Box 92"/>
          <p:cNvSpPr txBox="1">
            <a:spLocks noChangeArrowheads="1"/>
          </p:cNvSpPr>
          <p:nvPr userDrawn="1"/>
        </p:nvSpPr>
        <p:spPr bwMode="auto">
          <a:xfrm>
            <a:off x="3783969" y="6933084"/>
            <a:ext cx="1665841" cy="230832"/>
          </a:xfrm>
          <a:prstGeom prst="rect">
            <a:avLst/>
          </a:prstGeom>
          <a:noFill/>
          <a:ln w="9525" algn="ctr">
            <a:noFill/>
            <a:miter lim="800000"/>
            <a:headEnd/>
            <a:tailEnd/>
          </a:ln>
          <a:effectLst/>
        </p:spPr>
        <p:txBody>
          <a:bodyPr wrap="none" anchor="ctr">
            <a:spAutoFit/>
          </a:bodyPr>
          <a:lstStyle/>
          <a:p>
            <a:r>
              <a:rPr lang="en-US" sz="900" dirty="0">
                <a:solidFill>
                  <a:srgbClr val="000000"/>
                </a:solidFill>
              </a:rPr>
              <a:t>Template V.10, June 5, 2011</a:t>
            </a:r>
          </a:p>
        </p:txBody>
      </p:sp>
    </p:spTree>
    <p:extLst>
      <p:ext uri="{BB962C8B-B14F-4D97-AF65-F5344CB8AC3E}">
        <p14:creationId xmlns:p14="http://schemas.microsoft.com/office/powerpoint/2010/main" val="2601032525"/>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sp>
        <p:nvSpPr>
          <p:cNvPr id="6" name="Rectangle 5"/>
          <p:cNvSpPr/>
          <p:nvPr userDrawn="1"/>
        </p:nvSpPr>
        <p:spPr bwMode="white">
          <a:xfrm>
            <a:off x="1" y="0"/>
            <a:ext cx="91440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9" name="Picture 8" descr="INFOR-Logo-2009-BLACK-72dpi-500wx99h.png"/>
          <p:cNvPicPr>
            <a:picLocks noChangeAspect="1"/>
          </p:cNvPicPr>
          <p:nvPr userDrawn="1"/>
        </p:nvPicPr>
        <p:blipFill>
          <a:blip r:embed="rId2" cstate="print"/>
          <a:stretch>
            <a:fillRect/>
          </a:stretch>
        </p:blipFill>
        <p:spPr>
          <a:xfrm>
            <a:off x="2667000" y="2400757"/>
            <a:ext cx="4038600" cy="799643"/>
          </a:xfrm>
          <a:prstGeom prst="rect">
            <a:avLst/>
          </a:prstGeom>
        </p:spPr>
      </p:pic>
      <p:pic>
        <p:nvPicPr>
          <p:cNvPr id="7" name="Picture 6" descr="ppt-title-infor.png"/>
          <p:cNvPicPr>
            <a:picLocks noChangeAspect="1"/>
          </p:cNvPicPr>
          <p:nvPr userDrawn="1"/>
        </p:nvPicPr>
        <p:blipFill>
          <a:blip r:embed="rId3" cstate="print"/>
          <a:stretch>
            <a:fillRect/>
          </a:stretch>
        </p:blipFill>
        <p:spPr bwMode="hidden">
          <a:xfrm>
            <a:off x="0" y="0"/>
            <a:ext cx="9144000" cy="6858000"/>
          </a:xfrm>
          <a:prstGeom prst="rect">
            <a:avLst/>
          </a:prstGeom>
        </p:spPr>
      </p:pic>
      <p:sp>
        <p:nvSpPr>
          <p:cNvPr id="2" name="Title 1"/>
          <p:cNvSpPr>
            <a:spLocks noGrp="1"/>
          </p:cNvSpPr>
          <p:nvPr>
            <p:ph type="ctrTitle"/>
          </p:nvPr>
        </p:nvSpPr>
        <p:spPr>
          <a:xfrm>
            <a:off x="685800" y="4625975"/>
            <a:ext cx="7772400" cy="1089025"/>
          </a:xfrm>
        </p:spPr>
        <p:txBody>
          <a:bodyPr anchor="b" anchorCtr="0">
            <a:noAutofit/>
          </a:bodyPr>
          <a:lstStyle>
            <a:lvl1pPr algn="ctr">
              <a:defRPr sz="28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5791200"/>
            <a:ext cx="6400800" cy="609600"/>
          </a:xfrm>
        </p:spPr>
        <p:txBody>
          <a:bodyPr>
            <a:noAutofit/>
          </a:bodyPr>
          <a:lstStyle>
            <a:lvl1pPr marL="0" indent="0" algn="ctr">
              <a:buNone/>
              <a:defRPr sz="1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736834058"/>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sp>
        <p:nvSpPr>
          <p:cNvPr id="6" name="Rectangle 5"/>
          <p:cNvSpPr/>
          <p:nvPr userDrawn="1"/>
        </p:nvSpPr>
        <p:spPr bwMode="white">
          <a:xfrm>
            <a:off x="1" y="0"/>
            <a:ext cx="91440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13" name="Picture 12" descr="INFOR-Logo-2009-BLACK-72dpi-500wx99h.png"/>
          <p:cNvPicPr>
            <a:picLocks noChangeAspect="1"/>
          </p:cNvPicPr>
          <p:nvPr userDrawn="1"/>
        </p:nvPicPr>
        <p:blipFill>
          <a:blip r:embed="rId2" cstate="print"/>
          <a:stretch>
            <a:fillRect/>
          </a:stretch>
        </p:blipFill>
        <p:spPr>
          <a:xfrm>
            <a:off x="3733800" y="1253185"/>
            <a:ext cx="1752600" cy="347015"/>
          </a:xfrm>
          <a:prstGeom prst="rect">
            <a:avLst/>
          </a:prstGeom>
        </p:spPr>
      </p:pic>
      <p:pic>
        <p:nvPicPr>
          <p:cNvPr id="9" name="Picture 8" descr="ppt-subtitle-infor.png"/>
          <p:cNvPicPr>
            <a:picLocks noChangeAspect="1"/>
          </p:cNvPicPr>
          <p:nvPr userDrawn="1"/>
        </p:nvPicPr>
        <p:blipFill>
          <a:blip r:embed="rId3" cstate="print"/>
          <a:stretch>
            <a:fillRect/>
          </a:stretch>
        </p:blipFill>
        <p:spPr bwMode="hidden">
          <a:xfrm>
            <a:off x="0" y="0"/>
            <a:ext cx="9144000" cy="6858000"/>
          </a:xfrm>
          <a:prstGeom prst="rect">
            <a:avLst/>
          </a:prstGeom>
        </p:spPr>
      </p:pic>
      <p:sp>
        <p:nvSpPr>
          <p:cNvPr id="2" name="Title 1"/>
          <p:cNvSpPr>
            <a:spLocks noGrp="1"/>
          </p:cNvSpPr>
          <p:nvPr>
            <p:ph type="ctrTitle"/>
          </p:nvPr>
        </p:nvSpPr>
        <p:spPr>
          <a:xfrm>
            <a:off x="685800" y="2311144"/>
            <a:ext cx="7772400" cy="1089025"/>
          </a:xfrm>
        </p:spPr>
        <p:txBody>
          <a:bodyPr anchor="b" anchorCtr="0">
            <a:noAutofit/>
          </a:bodyPr>
          <a:lstStyle>
            <a:lvl1pPr algn="ctr">
              <a:defRPr sz="28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451656"/>
            <a:ext cx="6400800" cy="609600"/>
          </a:xfrm>
        </p:spPr>
        <p:txBody>
          <a:bodyPr>
            <a:noAutofit/>
          </a:bodyPr>
          <a:lstStyle>
            <a:lvl1pPr marL="0" indent="0" algn="ctr">
              <a:buNone/>
              <a:defRPr sz="1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Footer Placeholder 4"/>
          <p:cNvSpPr>
            <a:spLocks noGrp="1"/>
          </p:cNvSpPr>
          <p:nvPr>
            <p:ph type="ftr" sz="quarter" idx="3"/>
          </p:nvPr>
        </p:nvSpPr>
        <p:spPr>
          <a:xfrm>
            <a:off x="609600" y="6492875"/>
            <a:ext cx="8077200" cy="365125"/>
          </a:xfrm>
          <a:prstGeom prst="rect">
            <a:avLst/>
          </a:prstGeom>
        </p:spPr>
        <p:txBody>
          <a:bodyPr vert="horz" lIns="91440" tIns="45720" rIns="91440" bIns="45720" rtlCol="0" anchor="ctr"/>
          <a:lstStyle>
            <a:lvl1pPr algn="l">
              <a:defRPr sz="900">
                <a:solidFill>
                  <a:schemeClr val="bg2">
                    <a:lumMod val="25000"/>
                  </a:schemeClr>
                </a:solidFill>
              </a:defRPr>
            </a:lvl1pPr>
          </a:lstStyle>
          <a:p>
            <a:r>
              <a:rPr lang="en-US" smtClean="0">
                <a:solidFill>
                  <a:srgbClr val="CDCCCC">
                    <a:lumMod val="25000"/>
                  </a:srgbClr>
                </a:solidFill>
              </a:rPr>
              <a:t>Copyright © 2011 Infor. All rights reserved. </a:t>
            </a:r>
            <a:endParaRPr lang="en-US" dirty="0">
              <a:solidFill>
                <a:srgbClr val="CDCCCC">
                  <a:lumMod val="25000"/>
                </a:srgbClr>
              </a:solidFill>
            </a:endParaRPr>
          </a:p>
        </p:txBody>
      </p:sp>
      <p:sp>
        <p:nvSpPr>
          <p:cNvPr id="11" name="Slide Number Placeholder 5"/>
          <p:cNvSpPr>
            <a:spLocks noGrp="1"/>
          </p:cNvSpPr>
          <p:nvPr>
            <p:ph type="sldNum" sz="quarter" idx="4"/>
          </p:nvPr>
        </p:nvSpPr>
        <p:spPr>
          <a:xfrm>
            <a:off x="152400" y="6492875"/>
            <a:ext cx="374822" cy="365125"/>
          </a:xfrm>
          <a:prstGeom prst="rect">
            <a:avLst/>
          </a:prstGeom>
        </p:spPr>
        <p:txBody>
          <a:bodyPr vert="horz" lIns="91440" tIns="45720" rIns="91440" bIns="45720" rtlCol="0" anchor="ctr"/>
          <a:lstStyle>
            <a:lvl1pPr algn="l">
              <a:defRPr sz="900">
                <a:solidFill>
                  <a:schemeClr val="bg2">
                    <a:lumMod val="25000"/>
                  </a:schemeClr>
                </a:solidFill>
              </a:defRPr>
            </a:lvl1pPr>
          </a:lstStyle>
          <a:p>
            <a:fld id="{55A404A9-0BF6-4A3A-83B8-EA5F99A6E967}" type="slidenum">
              <a:rPr lang="en-US" smtClean="0">
                <a:solidFill>
                  <a:srgbClr val="CDCCCC">
                    <a:lumMod val="25000"/>
                  </a:srgbClr>
                </a:solidFill>
              </a:rPr>
              <a:pPr/>
              <a:t>‹#›</a:t>
            </a:fld>
            <a:endParaRPr lang="en-US">
              <a:solidFill>
                <a:srgbClr val="CDCCCC">
                  <a:lumMod val="25000"/>
                </a:srgbClr>
              </a:solidFill>
            </a:endParaRPr>
          </a:p>
        </p:txBody>
      </p:sp>
    </p:spTree>
    <p:extLst>
      <p:ext uri="{BB962C8B-B14F-4D97-AF65-F5344CB8AC3E}">
        <p14:creationId xmlns:p14="http://schemas.microsoft.com/office/powerpoint/2010/main" val="2855258928"/>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2.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7.jpeg"/><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7.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3.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INFOR-Logo-2009-BLACK-72dpi-300wx59h.jp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584989" y="467669"/>
            <a:ext cx="889231" cy="174882"/>
          </a:xfrm>
          <a:prstGeom prst="rect">
            <a:avLst/>
          </a:prstGeom>
        </p:spPr>
      </p:pic>
      <p:pic>
        <p:nvPicPr>
          <p:cNvPr id="9" name="Picture 8" descr="PPT-header-blackred-1024x135_nr.png"/>
          <p:cNvPicPr>
            <a:picLocks noChangeAspect="1"/>
          </p:cNvPicPr>
          <p:nvPr userDrawn="1"/>
        </p:nvPicPr>
        <p:blipFill>
          <a:blip r:embed="rId10" cstate="print"/>
          <a:stretch>
            <a:fillRect/>
          </a:stretch>
        </p:blipFill>
        <p:spPr bwMode="hidden">
          <a:xfrm>
            <a:off x="0" y="0"/>
            <a:ext cx="9144000" cy="1205508"/>
          </a:xfrm>
          <a:prstGeom prst="rect">
            <a:avLst/>
          </a:prstGeom>
        </p:spPr>
      </p:pic>
      <p:sp>
        <p:nvSpPr>
          <p:cNvPr id="2" name="Title Placeholder 1"/>
          <p:cNvSpPr>
            <a:spLocks noGrp="1"/>
          </p:cNvSpPr>
          <p:nvPr>
            <p:ph type="title"/>
          </p:nvPr>
        </p:nvSpPr>
        <p:spPr>
          <a:xfrm>
            <a:off x="228600" y="0"/>
            <a:ext cx="7144265" cy="885825"/>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3568" y="1295400"/>
            <a:ext cx="8563231"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609600" y="6492875"/>
            <a:ext cx="8077200" cy="365125"/>
          </a:xfrm>
          <a:prstGeom prst="rect">
            <a:avLst/>
          </a:prstGeom>
        </p:spPr>
        <p:txBody>
          <a:bodyPr vert="horz" lIns="91440" tIns="45720" rIns="91440" bIns="45720" rtlCol="0" anchor="ctr"/>
          <a:lstStyle>
            <a:lvl1pPr algn="l">
              <a:defRPr sz="900">
                <a:solidFill>
                  <a:schemeClr val="bg2"/>
                </a:solidFill>
                <a:latin typeface="Arial" pitchFamily="34" charset="0"/>
                <a:cs typeface="Arial" pitchFamily="34" charset="0"/>
              </a:defRPr>
            </a:lvl1pPr>
          </a:lstStyle>
          <a:p>
            <a:r>
              <a:rPr lang="en-US" dirty="0" smtClean="0">
                <a:solidFill>
                  <a:srgbClr val="CDCCCC"/>
                </a:solidFill>
              </a:rPr>
              <a:t>Copyright © 2011 Infor. All rights reserved. </a:t>
            </a:r>
            <a:endParaRPr lang="en-US" dirty="0">
              <a:solidFill>
                <a:srgbClr val="CDCCCC"/>
              </a:solidFill>
            </a:endParaRPr>
          </a:p>
        </p:txBody>
      </p:sp>
      <p:sp>
        <p:nvSpPr>
          <p:cNvPr id="6" name="Slide Number Placeholder 5"/>
          <p:cNvSpPr>
            <a:spLocks noGrp="1"/>
          </p:cNvSpPr>
          <p:nvPr>
            <p:ph type="sldNum" sz="quarter" idx="4"/>
          </p:nvPr>
        </p:nvSpPr>
        <p:spPr>
          <a:xfrm>
            <a:off x="152400" y="6492875"/>
            <a:ext cx="374822" cy="365125"/>
          </a:xfrm>
          <a:prstGeom prst="rect">
            <a:avLst/>
          </a:prstGeom>
        </p:spPr>
        <p:txBody>
          <a:bodyPr vert="horz" lIns="91440" tIns="45720" rIns="91440" bIns="45720" rtlCol="0" anchor="ctr"/>
          <a:lstStyle>
            <a:lvl1pPr algn="l">
              <a:defRPr sz="900">
                <a:solidFill>
                  <a:schemeClr val="bg2"/>
                </a:solidFill>
                <a:latin typeface="Arial" pitchFamily="34" charset="0"/>
                <a:cs typeface="Arial" pitchFamily="34" charset="0"/>
              </a:defRPr>
            </a:lvl1pPr>
          </a:lstStyle>
          <a:p>
            <a:fld id="{55A404A9-0BF6-4A3A-83B8-EA5F99A6E967}" type="slidenum">
              <a:rPr lang="en-US" smtClean="0">
                <a:solidFill>
                  <a:srgbClr val="CDCCCC"/>
                </a:solidFill>
              </a:rPr>
              <a:pPr/>
              <a:t>‹#›</a:t>
            </a:fld>
            <a:endParaRPr lang="en-US" dirty="0">
              <a:solidFill>
                <a:srgbClr val="CDCCCC"/>
              </a:solidFill>
            </a:endParaRPr>
          </a:p>
        </p:txBody>
      </p:sp>
      <p:sp>
        <p:nvSpPr>
          <p:cNvPr id="8" name="Text Box 92"/>
          <p:cNvSpPr txBox="1">
            <a:spLocks noChangeArrowheads="1"/>
          </p:cNvSpPr>
          <p:nvPr userDrawn="1"/>
        </p:nvSpPr>
        <p:spPr bwMode="auto">
          <a:xfrm>
            <a:off x="3783969" y="6933084"/>
            <a:ext cx="1665841" cy="230832"/>
          </a:xfrm>
          <a:prstGeom prst="rect">
            <a:avLst/>
          </a:prstGeom>
          <a:noFill/>
          <a:ln w="9525" algn="ctr">
            <a:noFill/>
            <a:miter lim="800000"/>
            <a:headEnd/>
            <a:tailEnd/>
          </a:ln>
          <a:effectLst/>
        </p:spPr>
        <p:txBody>
          <a:bodyPr wrap="none" anchor="ctr">
            <a:spAutoFit/>
          </a:bodyPr>
          <a:lstStyle/>
          <a:p>
            <a:r>
              <a:rPr lang="en-US" sz="900" dirty="0">
                <a:solidFill>
                  <a:srgbClr val="000000"/>
                </a:solidFill>
              </a:rPr>
              <a:t>Template V.10, June 5, 2011</a:t>
            </a:r>
          </a:p>
        </p:txBody>
      </p:sp>
    </p:spTree>
    <p:extLst>
      <p:ext uri="{BB962C8B-B14F-4D97-AF65-F5344CB8AC3E}">
        <p14:creationId xmlns:p14="http://schemas.microsoft.com/office/powerpoint/2010/main" val="49918860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p:wipe dir="r"/>
  </p:transition>
  <p:hf hdr="0" dt="0"/>
  <p:txStyles>
    <p:titleStyle>
      <a:lvl1pPr algn="l" defTabSz="914400" rtl="0" eaLnBrk="1" latinLnBrk="0" hangingPunct="1">
        <a:lnSpc>
          <a:spcPct val="85000"/>
        </a:lnSpc>
        <a:spcBef>
          <a:spcPct val="0"/>
        </a:spcBef>
        <a:buNone/>
        <a:defRPr sz="24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lnSpc>
          <a:spcPct val="90000"/>
        </a:lnSpc>
        <a:spcBef>
          <a:spcPts val="1800"/>
        </a:spcBef>
        <a:buClr>
          <a:schemeClr val="tx2"/>
        </a:buClr>
        <a:buFont typeface="Webdings" pitchFamily="18" charset="2"/>
        <a:buChar char="4"/>
        <a:defRPr sz="2400" kern="1200">
          <a:solidFill>
            <a:schemeClr val="tx1"/>
          </a:solidFill>
          <a:latin typeface="Arial" pitchFamily="34" charset="0"/>
          <a:ea typeface="+mn-ea"/>
          <a:cs typeface="Arial" pitchFamily="34" charset="0"/>
        </a:defRPr>
      </a:lvl1pPr>
      <a:lvl2pPr marL="568325" indent="-279400" algn="l" defTabSz="914400" rtl="0" eaLnBrk="1" latinLnBrk="0" hangingPunct="1">
        <a:lnSpc>
          <a:spcPct val="90000"/>
        </a:lnSpc>
        <a:spcBef>
          <a:spcPts val="600"/>
        </a:spcBef>
        <a:buClr>
          <a:schemeClr val="tx2"/>
        </a:buClr>
        <a:buFont typeface="Webdings" pitchFamily="18" charset="2"/>
        <a:buChar char="4"/>
        <a:defRPr sz="2000" kern="1200">
          <a:solidFill>
            <a:schemeClr val="tx1"/>
          </a:solidFill>
          <a:latin typeface="Arial" pitchFamily="34" charset="0"/>
          <a:ea typeface="+mn-ea"/>
          <a:cs typeface="Arial" pitchFamily="34" charset="0"/>
        </a:defRPr>
      </a:lvl2pPr>
      <a:lvl3pPr marL="741363" indent="-23018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3pPr>
      <a:lvl4pPr marL="914400" indent="-23018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4pPr>
      <a:lvl5pPr marL="1030288" indent="-17303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Freeform 11"/>
          <p:cNvSpPr/>
          <p:nvPr/>
        </p:nvSpPr>
        <p:spPr>
          <a:xfrm>
            <a:off x="0" y="838200"/>
            <a:ext cx="9144000" cy="174172"/>
          </a:xfrm>
          <a:custGeom>
            <a:avLst/>
            <a:gdLst>
              <a:gd name="connsiteX0" fmla="*/ 0 w 9161418"/>
              <a:gd name="connsiteY0" fmla="*/ 174172 h 174172"/>
              <a:gd name="connsiteX1" fmla="*/ 7402286 w 9161418"/>
              <a:gd name="connsiteY1" fmla="*/ 165463 h 174172"/>
              <a:gd name="connsiteX2" fmla="*/ 7663543 w 9161418"/>
              <a:gd name="connsiteY2" fmla="*/ 0 h 174172"/>
              <a:gd name="connsiteX3" fmla="*/ 8612778 w 9161418"/>
              <a:gd name="connsiteY3" fmla="*/ 17418 h 174172"/>
              <a:gd name="connsiteX4" fmla="*/ 8769532 w 9161418"/>
              <a:gd name="connsiteY4" fmla="*/ 174172 h 174172"/>
              <a:gd name="connsiteX5" fmla="*/ 9161418 w 9161418"/>
              <a:gd name="connsiteY5" fmla="*/ 174172 h 174172"/>
              <a:gd name="connsiteX0" fmla="*/ 0 w 9161418"/>
              <a:gd name="connsiteY0" fmla="*/ 174172 h 174172"/>
              <a:gd name="connsiteX1" fmla="*/ 0 w 9161418"/>
              <a:gd name="connsiteY1" fmla="*/ 152400 h 174172"/>
              <a:gd name="connsiteX2" fmla="*/ 7402286 w 9161418"/>
              <a:gd name="connsiteY2" fmla="*/ 165463 h 174172"/>
              <a:gd name="connsiteX3" fmla="*/ 7663543 w 9161418"/>
              <a:gd name="connsiteY3" fmla="*/ 0 h 174172"/>
              <a:gd name="connsiteX4" fmla="*/ 8612778 w 9161418"/>
              <a:gd name="connsiteY4" fmla="*/ 17418 h 174172"/>
              <a:gd name="connsiteX5" fmla="*/ 8769532 w 9161418"/>
              <a:gd name="connsiteY5" fmla="*/ 174172 h 174172"/>
              <a:gd name="connsiteX6" fmla="*/ 9161418 w 9161418"/>
              <a:gd name="connsiteY6" fmla="*/ 174172 h 174172"/>
              <a:gd name="connsiteX0" fmla="*/ 0 w 9161418"/>
              <a:gd name="connsiteY0" fmla="*/ 174172 h 174172"/>
              <a:gd name="connsiteX1" fmla="*/ 0 w 9161418"/>
              <a:gd name="connsiteY1" fmla="*/ 152400 h 174172"/>
              <a:gd name="connsiteX2" fmla="*/ 7391400 w 9161418"/>
              <a:gd name="connsiteY2" fmla="*/ 152400 h 174172"/>
              <a:gd name="connsiteX3" fmla="*/ 7663543 w 9161418"/>
              <a:gd name="connsiteY3" fmla="*/ 0 h 174172"/>
              <a:gd name="connsiteX4" fmla="*/ 8612778 w 9161418"/>
              <a:gd name="connsiteY4" fmla="*/ 17418 h 174172"/>
              <a:gd name="connsiteX5" fmla="*/ 8769532 w 9161418"/>
              <a:gd name="connsiteY5" fmla="*/ 174172 h 174172"/>
              <a:gd name="connsiteX6" fmla="*/ 9161418 w 9161418"/>
              <a:gd name="connsiteY6" fmla="*/ 174172 h 174172"/>
              <a:gd name="connsiteX0" fmla="*/ 0 w 9161418"/>
              <a:gd name="connsiteY0" fmla="*/ 174172 h 174172"/>
              <a:gd name="connsiteX1" fmla="*/ 0 w 9161418"/>
              <a:gd name="connsiteY1" fmla="*/ 152400 h 174172"/>
              <a:gd name="connsiteX2" fmla="*/ 7315200 w 9161418"/>
              <a:gd name="connsiteY2" fmla="*/ 152400 h 174172"/>
              <a:gd name="connsiteX3" fmla="*/ 7663543 w 9161418"/>
              <a:gd name="connsiteY3" fmla="*/ 0 h 174172"/>
              <a:gd name="connsiteX4" fmla="*/ 8612778 w 9161418"/>
              <a:gd name="connsiteY4" fmla="*/ 17418 h 174172"/>
              <a:gd name="connsiteX5" fmla="*/ 8769532 w 9161418"/>
              <a:gd name="connsiteY5" fmla="*/ 174172 h 174172"/>
              <a:gd name="connsiteX6" fmla="*/ 9161418 w 9161418"/>
              <a:gd name="connsiteY6" fmla="*/ 174172 h 174172"/>
              <a:gd name="connsiteX0" fmla="*/ 0 w 9161418"/>
              <a:gd name="connsiteY0" fmla="*/ 174172 h 174172"/>
              <a:gd name="connsiteX1" fmla="*/ 0 w 9161418"/>
              <a:gd name="connsiteY1" fmla="*/ 152400 h 174172"/>
              <a:gd name="connsiteX2" fmla="*/ 7315200 w 9161418"/>
              <a:gd name="connsiteY2" fmla="*/ 152400 h 174172"/>
              <a:gd name="connsiteX3" fmla="*/ 7391400 w 9161418"/>
              <a:gd name="connsiteY3" fmla="*/ 0 h 174172"/>
              <a:gd name="connsiteX4" fmla="*/ 8612778 w 9161418"/>
              <a:gd name="connsiteY4" fmla="*/ 17418 h 174172"/>
              <a:gd name="connsiteX5" fmla="*/ 8769532 w 9161418"/>
              <a:gd name="connsiteY5" fmla="*/ 174172 h 174172"/>
              <a:gd name="connsiteX6" fmla="*/ 9161418 w 9161418"/>
              <a:gd name="connsiteY6" fmla="*/ 174172 h 174172"/>
              <a:gd name="connsiteX0" fmla="*/ 0 w 9161418"/>
              <a:gd name="connsiteY0" fmla="*/ 326572 h 326572"/>
              <a:gd name="connsiteX1" fmla="*/ 0 w 9161418"/>
              <a:gd name="connsiteY1" fmla="*/ 304800 h 326572"/>
              <a:gd name="connsiteX2" fmla="*/ 7315200 w 9161418"/>
              <a:gd name="connsiteY2" fmla="*/ 304800 h 326572"/>
              <a:gd name="connsiteX3" fmla="*/ 7391400 w 9161418"/>
              <a:gd name="connsiteY3" fmla="*/ 152400 h 326572"/>
              <a:gd name="connsiteX4" fmla="*/ 8686800 w 9161418"/>
              <a:gd name="connsiteY4" fmla="*/ 0 h 326572"/>
              <a:gd name="connsiteX5" fmla="*/ 8769532 w 9161418"/>
              <a:gd name="connsiteY5" fmla="*/ 326572 h 326572"/>
              <a:gd name="connsiteX6" fmla="*/ 9161418 w 9161418"/>
              <a:gd name="connsiteY6" fmla="*/ 326572 h 326572"/>
              <a:gd name="connsiteX0" fmla="*/ 0 w 9161418"/>
              <a:gd name="connsiteY0" fmla="*/ 174172 h 174172"/>
              <a:gd name="connsiteX1" fmla="*/ 0 w 9161418"/>
              <a:gd name="connsiteY1" fmla="*/ 152400 h 174172"/>
              <a:gd name="connsiteX2" fmla="*/ 7315200 w 9161418"/>
              <a:gd name="connsiteY2" fmla="*/ 152400 h 174172"/>
              <a:gd name="connsiteX3" fmla="*/ 7391400 w 9161418"/>
              <a:gd name="connsiteY3" fmla="*/ 0 h 174172"/>
              <a:gd name="connsiteX4" fmla="*/ 8610600 w 9161418"/>
              <a:gd name="connsiteY4" fmla="*/ 0 h 174172"/>
              <a:gd name="connsiteX5" fmla="*/ 8769532 w 9161418"/>
              <a:gd name="connsiteY5" fmla="*/ 174172 h 174172"/>
              <a:gd name="connsiteX6" fmla="*/ 9161418 w 9161418"/>
              <a:gd name="connsiteY6" fmla="*/ 174172 h 174172"/>
              <a:gd name="connsiteX0" fmla="*/ 0 w 9161418"/>
              <a:gd name="connsiteY0" fmla="*/ 174172 h 174172"/>
              <a:gd name="connsiteX1" fmla="*/ 0 w 9161418"/>
              <a:gd name="connsiteY1" fmla="*/ 152400 h 174172"/>
              <a:gd name="connsiteX2" fmla="*/ 7315200 w 9161418"/>
              <a:gd name="connsiteY2" fmla="*/ 152400 h 174172"/>
              <a:gd name="connsiteX3" fmla="*/ 7391400 w 9161418"/>
              <a:gd name="connsiteY3" fmla="*/ 0 h 174172"/>
              <a:gd name="connsiteX4" fmla="*/ 8610600 w 9161418"/>
              <a:gd name="connsiteY4" fmla="*/ 0 h 174172"/>
              <a:gd name="connsiteX5" fmla="*/ 8686800 w 9161418"/>
              <a:gd name="connsiteY5" fmla="*/ 152400 h 174172"/>
              <a:gd name="connsiteX6" fmla="*/ 9161418 w 9161418"/>
              <a:gd name="connsiteY6" fmla="*/ 174172 h 174172"/>
              <a:gd name="connsiteX0" fmla="*/ 0 w 9144000"/>
              <a:gd name="connsiteY0" fmla="*/ 174172 h 174172"/>
              <a:gd name="connsiteX1" fmla="*/ 0 w 9144000"/>
              <a:gd name="connsiteY1" fmla="*/ 152400 h 174172"/>
              <a:gd name="connsiteX2" fmla="*/ 7315200 w 9144000"/>
              <a:gd name="connsiteY2" fmla="*/ 152400 h 174172"/>
              <a:gd name="connsiteX3" fmla="*/ 7391400 w 9144000"/>
              <a:gd name="connsiteY3" fmla="*/ 0 h 174172"/>
              <a:gd name="connsiteX4" fmla="*/ 8610600 w 9144000"/>
              <a:gd name="connsiteY4" fmla="*/ 0 h 174172"/>
              <a:gd name="connsiteX5" fmla="*/ 8686800 w 9144000"/>
              <a:gd name="connsiteY5" fmla="*/ 152400 h 174172"/>
              <a:gd name="connsiteX6" fmla="*/ 9144000 w 9144000"/>
              <a:gd name="connsiteY6" fmla="*/ 152400 h 174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74172">
                <a:moveTo>
                  <a:pt x="0" y="174172"/>
                </a:moveTo>
                <a:lnTo>
                  <a:pt x="0" y="152400"/>
                </a:lnTo>
                <a:lnTo>
                  <a:pt x="7315200" y="152400"/>
                </a:lnTo>
                <a:lnTo>
                  <a:pt x="7391400" y="0"/>
                </a:lnTo>
                <a:lnTo>
                  <a:pt x="8610600" y="0"/>
                </a:lnTo>
                <a:lnTo>
                  <a:pt x="8686800" y="152400"/>
                </a:lnTo>
                <a:lnTo>
                  <a:pt x="9144000" y="152400"/>
                </a:lnTo>
              </a:path>
            </a:pathLst>
          </a:cu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pic>
        <p:nvPicPr>
          <p:cNvPr id="11" name="Picture 10" descr="INFOR-Logo-2009-BLACK-72dpi-300wx59h.jpg"/>
          <p:cNvPicPr>
            <a:picLocks noChangeAspect="1"/>
          </p:cNvPicPr>
          <p:nvPr/>
        </p:nvPicPr>
        <p:blipFill>
          <a:blip r:embed="rId11" cstate="print"/>
          <a:stretch>
            <a:fillRect/>
          </a:stretch>
        </p:blipFill>
        <p:spPr>
          <a:xfrm>
            <a:off x="7584989" y="467669"/>
            <a:ext cx="889231" cy="174882"/>
          </a:xfrm>
          <a:prstGeom prst="rect">
            <a:avLst/>
          </a:prstGeom>
        </p:spPr>
      </p:pic>
      <p:pic>
        <p:nvPicPr>
          <p:cNvPr id="9" name="Picture 8" descr="PPT-header-blackred-1024x135_nr.png"/>
          <p:cNvPicPr>
            <a:picLocks noChangeAspect="1"/>
          </p:cNvPicPr>
          <p:nvPr/>
        </p:nvPicPr>
        <p:blipFill>
          <a:blip r:embed="rId12" cstate="print"/>
          <a:stretch>
            <a:fillRect/>
          </a:stretch>
        </p:blipFill>
        <p:spPr bwMode="hidden">
          <a:xfrm>
            <a:off x="0" y="0"/>
            <a:ext cx="9144000" cy="1205508"/>
          </a:xfrm>
          <a:prstGeom prst="rect">
            <a:avLst/>
          </a:prstGeom>
        </p:spPr>
      </p:pic>
      <p:sp>
        <p:nvSpPr>
          <p:cNvPr id="2" name="Title Placeholder 1"/>
          <p:cNvSpPr>
            <a:spLocks noGrp="1"/>
          </p:cNvSpPr>
          <p:nvPr>
            <p:ph type="title"/>
          </p:nvPr>
        </p:nvSpPr>
        <p:spPr>
          <a:xfrm>
            <a:off x="228600" y="0"/>
            <a:ext cx="7144265" cy="885825"/>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527048"/>
            <a:ext cx="8563231" cy="494995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609600" y="6492875"/>
            <a:ext cx="8077200" cy="365125"/>
          </a:xfrm>
          <a:prstGeom prst="rect">
            <a:avLst/>
          </a:prstGeom>
        </p:spPr>
        <p:txBody>
          <a:bodyPr vert="horz" lIns="91440" tIns="45720" rIns="91440" bIns="45720" rtlCol="0" anchor="ctr"/>
          <a:lstStyle>
            <a:lvl1pPr algn="l">
              <a:defRPr sz="900">
                <a:solidFill>
                  <a:schemeClr val="bg2"/>
                </a:solidFill>
                <a:latin typeface="Arial" pitchFamily="34" charset="0"/>
                <a:cs typeface="Arial" pitchFamily="34" charset="0"/>
              </a:defRPr>
            </a:lvl1pPr>
          </a:lstStyle>
          <a:p>
            <a:r>
              <a:rPr lang="en-US" smtClean="0">
                <a:solidFill>
                  <a:srgbClr val="CDCCCC"/>
                </a:solidFill>
              </a:rPr>
              <a:t>Copyright © 2011 Infor. All rights reserved. </a:t>
            </a:r>
            <a:endParaRPr lang="en-US" dirty="0">
              <a:solidFill>
                <a:srgbClr val="CDCCCC"/>
              </a:solidFill>
            </a:endParaRPr>
          </a:p>
        </p:txBody>
      </p:sp>
      <p:sp>
        <p:nvSpPr>
          <p:cNvPr id="6" name="Slide Number Placeholder 5"/>
          <p:cNvSpPr>
            <a:spLocks noGrp="1"/>
          </p:cNvSpPr>
          <p:nvPr>
            <p:ph type="sldNum" sz="quarter" idx="4"/>
          </p:nvPr>
        </p:nvSpPr>
        <p:spPr>
          <a:xfrm>
            <a:off x="152400" y="6492875"/>
            <a:ext cx="374822" cy="365125"/>
          </a:xfrm>
          <a:prstGeom prst="rect">
            <a:avLst/>
          </a:prstGeom>
        </p:spPr>
        <p:txBody>
          <a:bodyPr vert="horz" lIns="91440" tIns="45720" rIns="91440" bIns="45720" rtlCol="0" anchor="ctr"/>
          <a:lstStyle>
            <a:lvl1pPr algn="l">
              <a:defRPr sz="900">
                <a:solidFill>
                  <a:schemeClr val="bg2"/>
                </a:solidFill>
                <a:latin typeface="Arial" pitchFamily="34" charset="0"/>
                <a:cs typeface="Arial" pitchFamily="34" charset="0"/>
              </a:defRPr>
            </a:lvl1pPr>
          </a:lstStyle>
          <a:p>
            <a:fld id="{55A404A9-0BF6-4A3A-83B8-EA5F99A6E967}" type="slidenum">
              <a:rPr lang="en-US" smtClean="0">
                <a:solidFill>
                  <a:srgbClr val="CDCCCC"/>
                </a:solidFill>
              </a:rPr>
              <a:pPr/>
              <a:t>‹#›</a:t>
            </a:fld>
            <a:endParaRPr lang="en-US">
              <a:solidFill>
                <a:srgbClr val="CDCCCC"/>
              </a:solidFill>
            </a:endParaRPr>
          </a:p>
        </p:txBody>
      </p:sp>
      <p:sp>
        <p:nvSpPr>
          <p:cNvPr id="10" name="Text Box 92"/>
          <p:cNvSpPr txBox="1">
            <a:spLocks noChangeArrowheads="1"/>
          </p:cNvSpPr>
          <p:nvPr/>
        </p:nvSpPr>
        <p:spPr bwMode="auto">
          <a:xfrm>
            <a:off x="3783969" y="6933084"/>
            <a:ext cx="1685077" cy="230832"/>
          </a:xfrm>
          <a:prstGeom prst="rect">
            <a:avLst/>
          </a:prstGeom>
          <a:noFill/>
          <a:ln w="9525" algn="ctr">
            <a:noFill/>
            <a:miter lim="800000"/>
            <a:headEnd/>
            <a:tailEnd/>
          </a:ln>
          <a:effectLst/>
        </p:spPr>
        <p:txBody>
          <a:bodyPr wrap="none" anchor="ctr">
            <a:spAutoFit/>
          </a:bodyPr>
          <a:lstStyle/>
          <a:p>
            <a:r>
              <a:rPr lang="en-US" sz="900" dirty="0" smtClean="0">
                <a:solidFill>
                  <a:srgbClr val="000000"/>
                </a:solidFill>
              </a:rPr>
              <a:t>Template V.17, July 29, 2011</a:t>
            </a:r>
            <a:endParaRPr lang="en-US" sz="900" dirty="0">
              <a:solidFill>
                <a:srgbClr val="000000"/>
              </a:solidFill>
            </a:endParaRPr>
          </a:p>
        </p:txBody>
      </p:sp>
    </p:spTree>
    <p:extLst>
      <p:ext uri="{BB962C8B-B14F-4D97-AF65-F5344CB8AC3E}">
        <p14:creationId xmlns:p14="http://schemas.microsoft.com/office/powerpoint/2010/main" val="2934113916"/>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transition>
    <p:wipe dir="r"/>
  </p:transition>
  <p:hf hdr="0" dt="0"/>
  <p:txStyles>
    <p:titleStyle>
      <a:lvl1pPr algn="l" defTabSz="914400" rtl="0" eaLnBrk="1" latinLnBrk="0" hangingPunct="1">
        <a:lnSpc>
          <a:spcPct val="85000"/>
        </a:lnSpc>
        <a:spcBef>
          <a:spcPct val="0"/>
        </a:spcBef>
        <a:buNone/>
        <a:defRPr sz="24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lnSpc>
          <a:spcPct val="90000"/>
        </a:lnSpc>
        <a:spcBef>
          <a:spcPts val="1800"/>
        </a:spcBef>
        <a:buClr>
          <a:schemeClr val="tx2"/>
        </a:buClr>
        <a:buFont typeface="Webdings" pitchFamily="18" charset="2"/>
        <a:buChar char="4"/>
        <a:defRPr sz="2400" kern="1200">
          <a:solidFill>
            <a:schemeClr val="tx1"/>
          </a:solidFill>
          <a:latin typeface="Arial" pitchFamily="34" charset="0"/>
          <a:ea typeface="+mn-ea"/>
          <a:cs typeface="Arial" pitchFamily="34" charset="0"/>
        </a:defRPr>
      </a:lvl1pPr>
      <a:lvl2pPr marL="568325" indent="-279400" algn="l" defTabSz="914400" rtl="0" eaLnBrk="1" latinLnBrk="0" hangingPunct="1">
        <a:lnSpc>
          <a:spcPct val="90000"/>
        </a:lnSpc>
        <a:spcBef>
          <a:spcPts val="600"/>
        </a:spcBef>
        <a:buClr>
          <a:schemeClr val="tx2"/>
        </a:buClr>
        <a:buFont typeface="Webdings" pitchFamily="18" charset="2"/>
        <a:buChar char="4"/>
        <a:defRPr sz="2000" kern="1200">
          <a:solidFill>
            <a:schemeClr val="tx1"/>
          </a:solidFill>
          <a:latin typeface="Arial" pitchFamily="34" charset="0"/>
          <a:ea typeface="+mn-ea"/>
          <a:cs typeface="Arial" pitchFamily="34" charset="0"/>
        </a:defRPr>
      </a:lvl2pPr>
      <a:lvl3pPr marL="741363" indent="-23018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3pPr>
      <a:lvl4pPr marL="914400" indent="-23018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4pPr>
      <a:lvl5pPr marL="1030288" indent="-17303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Freeform 11"/>
          <p:cNvSpPr/>
          <p:nvPr/>
        </p:nvSpPr>
        <p:spPr>
          <a:xfrm>
            <a:off x="0" y="838200"/>
            <a:ext cx="9144000" cy="174172"/>
          </a:xfrm>
          <a:custGeom>
            <a:avLst/>
            <a:gdLst>
              <a:gd name="connsiteX0" fmla="*/ 0 w 9161418"/>
              <a:gd name="connsiteY0" fmla="*/ 174172 h 174172"/>
              <a:gd name="connsiteX1" fmla="*/ 7402286 w 9161418"/>
              <a:gd name="connsiteY1" fmla="*/ 165463 h 174172"/>
              <a:gd name="connsiteX2" fmla="*/ 7663543 w 9161418"/>
              <a:gd name="connsiteY2" fmla="*/ 0 h 174172"/>
              <a:gd name="connsiteX3" fmla="*/ 8612778 w 9161418"/>
              <a:gd name="connsiteY3" fmla="*/ 17418 h 174172"/>
              <a:gd name="connsiteX4" fmla="*/ 8769532 w 9161418"/>
              <a:gd name="connsiteY4" fmla="*/ 174172 h 174172"/>
              <a:gd name="connsiteX5" fmla="*/ 9161418 w 9161418"/>
              <a:gd name="connsiteY5" fmla="*/ 174172 h 174172"/>
              <a:gd name="connsiteX0" fmla="*/ 0 w 9161418"/>
              <a:gd name="connsiteY0" fmla="*/ 174172 h 174172"/>
              <a:gd name="connsiteX1" fmla="*/ 0 w 9161418"/>
              <a:gd name="connsiteY1" fmla="*/ 152400 h 174172"/>
              <a:gd name="connsiteX2" fmla="*/ 7402286 w 9161418"/>
              <a:gd name="connsiteY2" fmla="*/ 165463 h 174172"/>
              <a:gd name="connsiteX3" fmla="*/ 7663543 w 9161418"/>
              <a:gd name="connsiteY3" fmla="*/ 0 h 174172"/>
              <a:gd name="connsiteX4" fmla="*/ 8612778 w 9161418"/>
              <a:gd name="connsiteY4" fmla="*/ 17418 h 174172"/>
              <a:gd name="connsiteX5" fmla="*/ 8769532 w 9161418"/>
              <a:gd name="connsiteY5" fmla="*/ 174172 h 174172"/>
              <a:gd name="connsiteX6" fmla="*/ 9161418 w 9161418"/>
              <a:gd name="connsiteY6" fmla="*/ 174172 h 174172"/>
              <a:gd name="connsiteX0" fmla="*/ 0 w 9161418"/>
              <a:gd name="connsiteY0" fmla="*/ 174172 h 174172"/>
              <a:gd name="connsiteX1" fmla="*/ 0 w 9161418"/>
              <a:gd name="connsiteY1" fmla="*/ 152400 h 174172"/>
              <a:gd name="connsiteX2" fmla="*/ 7391400 w 9161418"/>
              <a:gd name="connsiteY2" fmla="*/ 152400 h 174172"/>
              <a:gd name="connsiteX3" fmla="*/ 7663543 w 9161418"/>
              <a:gd name="connsiteY3" fmla="*/ 0 h 174172"/>
              <a:gd name="connsiteX4" fmla="*/ 8612778 w 9161418"/>
              <a:gd name="connsiteY4" fmla="*/ 17418 h 174172"/>
              <a:gd name="connsiteX5" fmla="*/ 8769532 w 9161418"/>
              <a:gd name="connsiteY5" fmla="*/ 174172 h 174172"/>
              <a:gd name="connsiteX6" fmla="*/ 9161418 w 9161418"/>
              <a:gd name="connsiteY6" fmla="*/ 174172 h 174172"/>
              <a:gd name="connsiteX0" fmla="*/ 0 w 9161418"/>
              <a:gd name="connsiteY0" fmla="*/ 174172 h 174172"/>
              <a:gd name="connsiteX1" fmla="*/ 0 w 9161418"/>
              <a:gd name="connsiteY1" fmla="*/ 152400 h 174172"/>
              <a:gd name="connsiteX2" fmla="*/ 7315200 w 9161418"/>
              <a:gd name="connsiteY2" fmla="*/ 152400 h 174172"/>
              <a:gd name="connsiteX3" fmla="*/ 7663543 w 9161418"/>
              <a:gd name="connsiteY3" fmla="*/ 0 h 174172"/>
              <a:gd name="connsiteX4" fmla="*/ 8612778 w 9161418"/>
              <a:gd name="connsiteY4" fmla="*/ 17418 h 174172"/>
              <a:gd name="connsiteX5" fmla="*/ 8769532 w 9161418"/>
              <a:gd name="connsiteY5" fmla="*/ 174172 h 174172"/>
              <a:gd name="connsiteX6" fmla="*/ 9161418 w 9161418"/>
              <a:gd name="connsiteY6" fmla="*/ 174172 h 174172"/>
              <a:gd name="connsiteX0" fmla="*/ 0 w 9161418"/>
              <a:gd name="connsiteY0" fmla="*/ 174172 h 174172"/>
              <a:gd name="connsiteX1" fmla="*/ 0 w 9161418"/>
              <a:gd name="connsiteY1" fmla="*/ 152400 h 174172"/>
              <a:gd name="connsiteX2" fmla="*/ 7315200 w 9161418"/>
              <a:gd name="connsiteY2" fmla="*/ 152400 h 174172"/>
              <a:gd name="connsiteX3" fmla="*/ 7391400 w 9161418"/>
              <a:gd name="connsiteY3" fmla="*/ 0 h 174172"/>
              <a:gd name="connsiteX4" fmla="*/ 8612778 w 9161418"/>
              <a:gd name="connsiteY4" fmla="*/ 17418 h 174172"/>
              <a:gd name="connsiteX5" fmla="*/ 8769532 w 9161418"/>
              <a:gd name="connsiteY5" fmla="*/ 174172 h 174172"/>
              <a:gd name="connsiteX6" fmla="*/ 9161418 w 9161418"/>
              <a:gd name="connsiteY6" fmla="*/ 174172 h 174172"/>
              <a:gd name="connsiteX0" fmla="*/ 0 w 9161418"/>
              <a:gd name="connsiteY0" fmla="*/ 326572 h 326572"/>
              <a:gd name="connsiteX1" fmla="*/ 0 w 9161418"/>
              <a:gd name="connsiteY1" fmla="*/ 304800 h 326572"/>
              <a:gd name="connsiteX2" fmla="*/ 7315200 w 9161418"/>
              <a:gd name="connsiteY2" fmla="*/ 304800 h 326572"/>
              <a:gd name="connsiteX3" fmla="*/ 7391400 w 9161418"/>
              <a:gd name="connsiteY3" fmla="*/ 152400 h 326572"/>
              <a:gd name="connsiteX4" fmla="*/ 8686800 w 9161418"/>
              <a:gd name="connsiteY4" fmla="*/ 0 h 326572"/>
              <a:gd name="connsiteX5" fmla="*/ 8769532 w 9161418"/>
              <a:gd name="connsiteY5" fmla="*/ 326572 h 326572"/>
              <a:gd name="connsiteX6" fmla="*/ 9161418 w 9161418"/>
              <a:gd name="connsiteY6" fmla="*/ 326572 h 326572"/>
              <a:gd name="connsiteX0" fmla="*/ 0 w 9161418"/>
              <a:gd name="connsiteY0" fmla="*/ 174172 h 174172"/>
              <a:gd name="connsiteX1" fmla="*/ 0 w 9161418"/>
              <a:gd name="connsiteY1" fmla="*/ 152400 h 174172"/>
              <a:gd name="connsiteX2" fmla="*/ 7315200 w 9161418"/>
              <a:gd name="connsiteY2" fmla="*/ 152400 h 174172"/>
              <a:gd name="connsiteX3" fmla="*/ 7391400 w 9161418"/>
              <a:gd name="connsiteY3" fmla="*/ 0 h 174172"/>
              <a:gd name="connsiteX4" fmla="*/ 8610600 w 9161418"/>
              <a:gd name="connsiteY4" fmla="*/ 0 h 174172"/>
              <a:gd name="connsiteX5" fmla="*/ 8769532 w 9161418"/>
              <a:gd name="connsiteY5" fmla="*/ 174172 h 174172"/>
              <a:gd name="connsiteX6" fmla="*/ 9161418 w 9161418"/>
              <a:gd name="connsiteY6" fmla="*/ 174172 h 174172"/>
              <a:gd name="connsiteX0" fmla="*/ 0 w 9161418"/>
              <a:gd name="connsiteY0" fmla="*/ 174172 h 174172"/>
              <a:gd name="connsiteX1" fmla="*/ 0 w 9161418"/>
              <a:gd name="connsiteY1" fmla="*/ 152400 h 174172"/>
              <a:gd name="connsiteX2" fmla="*/ 7315200 w 9161418"/>
              <a:gd name="connsiteY2" fmla="*/ 152400 h 174172"/>
              <a:gd name="connsiteX3" fmla="*/ 7391400 w 9161418"/>
              <a:gd name="connsiteY3" fmla="*/ 0 h 174172"/>
              <a:gd name="connsiteX4" fmla="*/ 8610600 w 9161418"/>
              <a:gd name="connsiteY4" fmla="*/ 0 h 174172"/>
              <a:gd name="connsiteX5" fmla="*/ 8686800 w 9161418"/>
              <a:gd name="connsiteY5" fmla="*/ 152400 h 174172"/>
              <a:gd name="connsiteX6" fmla="*/ 9161418 w 9161418"/>
              <a:gd name="connsiteY6" fmla="*/ 174172 h 174172"/>
              <a:gd name="connsiteX0" fmla="*/ 0 w 9144000"/>
              <a:gd name="connsiteY0" fmla="*/ 174172 h 174172"/>
              <a:gd name="connsiteX1" fmla="*/ 0 w 9144000"/>
              <a:gd name="connsiteY1" fmla="*/ 152400 h 174172"/>
              <a:gd name="connsiteX2" fmla="*/ 7315200 w 9144000"/>
              <a:gd name="connsiteY2" fmla="*/ 152400 h 174172"/>
              <a:gd name="connsiteX3" fmla="*/ 7391400 w 9144000"/>
              <a:gd name="connsiteY3" fmla="*/ 0 h 174172"/>
              <a:gd name="connsiteX4" fmla="*/ 8610600 w 9144000"/>
              <a:gd name="connsiteY4" fmla="*/ 0 h 174172"/>
              <a:gd name="connsiteX5" fmla="*/ 8686800 w 9144000"/>
              <a:gd name="connsiteY5" fmla="*/ 152400 h 174172"/>
              <a:gd name="connsiteX6" fmla="*/ 9144000 w 9144000"/>
              <a:gd name="connsiteY6" fmla="*/ 152400 h 174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74172">
                <a:moveTo>
                  <a:pt x="0" y="174172"/>
                </a:moveTo>
                <a:lnTo>
                  <a:pt x="0" y="152400"/>
                </a:lnTo>
                <a:lnTo>
                  <a:pt x="7315200" y="152400"/>
                </a:lnTo>
                <a:lnTo>
                  <a:pt x="7391400" y="0"/>
                </a:lnTo>
                <a:lnTo>
                  <a:pt x="8610600" y="0"/>
                </a:lnTo>
                <a:lnTo>
                  <a:pt x="8686800" y="152400"/>
                </a:lnTo>
                <a:lnTo>
                  <a:pt x="9144000" y="152400"/>
                </a:lnTo>
              </a:path>
            </a:pathLst>
          </a:cu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pic>
        <p:nvPicPr>
          <p:cNvPr id="11" name="Picture 10" descr="INFOR-Logo-2009-BLACK-72dpi-300wx59h.jpg"/>
          <p:cNvPicPr>
            <a:picLocks noChangeAspect="1"/>
          </p:cNvPicPr>
          <p:nvPr/>
        </p:nvPicPr>
        <p:blipFill>
          <a:blip r:embed="rId12" cstate="print"/>
          <a:stretch>
            <a:fillRect/>
          </a:stretch>
        </p:blipFill>
        <p:spPr>
          <a:xfrm>
            <a:off x="7584989" y="467669"/>
            <a:ext cx="889231" cy="174882"/>
          </a:xfrm>
          <a:prstGeom prst="rect">
            <a:avLst/>
          </a:prstGeom>
        </p:spPr>
      </p:pic>
      <p:pic>
        <p:nvPicPr>
          <p:cNvPr id="9" name="Picture 8" descr="PPT-header-blackred-1024x135_nr.png"/>
          <p:cNvPicPr>
            <a:picLocks noChangeAspect="1"/>
          </p:cNvPicPr>
          <p:nvPr/>
        </p:nvPicPr>
        <p:blipFill>
          <a:blip r:embed="rId13" cstate="print"/>
          <a:stretch>
            <a:fillRect/>
          </a:stretch>
        </p:blipFill>
        <p:spPr bwMode="hidden">
          <a:xfrm>
            <a:off x="0" y="0"/>
            <a:ext cx="9144000" cy="1205508"/>
          </a:xfrm>
          <a:prstGeom prst="rect">
            <a:avLst/>
          </a:prstGeom>
        </p:spPr>
      </p:pic>
      <p:sp>
        <p:nvSpPr>
          <p:cNvPr id="2" name="Title Placeholder 1"/>
          <p:cNvSpPr>
            <a:spLocks noGrp="1"/>
          </p:cNvSpPr>
          <p:nvPr>
            <p:ph type="title"/>
          </p:nvPr>
        </p:nvSpPr>
        <p:spPr>
          <a:xfrm>
            <a:off x="228600" y="0"/>
            <a:ext cx="7144265" cy="88582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27048"/>
            <a:ext cx="8563231" cy="494995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609600" y="6492875"/>
            <a:ext cx="8077200" cy="365125"/>
          </a:xfrm>
          <a:prstGeom prst="rect">
            <a:avLst/>
          </a:prstGeom>
        </p:spPr>
        <p:txBody>
          <a:bodyPr vert="horz" lIns="91440" tIns="45720" rIns="91440" bIns="45720" rtlCol="0" anchor="ctr"/>
          <a:lstStyle>
            <a:lvl1pPr algn="l">
              <a:defRPr sz="900">
                <a:solidFill>
                  <a:schemeClr val="bg2"/>
                </a:solidFill>
                <a:latin typeface="Arial" pitchFamily="34" charset="0"/>
                <a:cs typeface="Arial" pitchFamily="34" charset="0"/>
              </a:defRPr>
            </a:lvl1pPr>
          </a:lstStyle>
          <a:p>
            <a:r>
              <a:rPr lang="en-US" smtClean="0">
                <a:solidFill>
                  <a:srgbClr val="CDCCCC"/>
                </a:solidFill>
              </a:rPr>
              <a:t>Copyright © 2011 Infor. All rights reserved. </a:t>
            </a:r>
            <a:endParaRPr lang="en-US" dirty="0">
              <a:solidFill>
                <a:srgbClr val="CDCCCC"/>
              </a:solidFill>
            </a:endParaRPr>
          </a:p>
        </p:txBody>
      </p:sp>
      <p:sp>
        <p:nvSpPr>
          <p:cNvPr id="6" name="Slide Number Placeholder 5"/>
          <p:cNvSpPr>
            <a:spLocks noGrp="1"/>
          </p:cNvSpPr>
          <p:nvPr>
            <p:ph type="sldNum" sz="quarter" idx="4"/>
          </p:nvPr>
        </p:nvSpPr>
        <p:spPr>
          <a:xfrm>
            <a:off x="152400" y="6492875"/>
            <a:ext cx="374822" cy="365125"/>
          </a:xfrm>
          <a:prstGeom prst="rect">
            <a:avLst/>
          </a:prstGeom>
        </p:spPr>
        <p:txBody>
          <a:bodyPr vert="horz" lIns="91440" tIns="45720" rIns="91440" bIns="45720" rtlCol="0" anchor="ctr"/>
          <a:lstStyle>
            <a:lvl1pPr algn="l">
              <a:defRPr sz="900">
                <a:solidFill>
                  <a:schemeClr val="bg2"/>
                </a:solidFill>
                <a:latin typeface="Arial" pitchFamily="34" charset="0"/>
                <a:cs typeface="Arial" pitchFamily="34" charset="0"/>
              </a:defRPr>
            </a:lvl1pPr>
          </a:lstStyle>
          <a:p>
            <a:fld id="{55A404A9-0BF6-4A3A-83B8-EA5F99A6E967}" type="slidenum">
              <a:rPr lang="en-US" smtClean="0">
                <a:solidFill>
                  <a:srgbClr val="CDCCCC"/>
                </a:solidFill>
              </a:rPr>
              <a:pPr/>
              <a:t>‹#›</a:t>
            </a:fld>
            <a:endParaRPr lang="en-US">
              <a:solidFill>
                <a:srgbClr val="CDCCCC"/>
              </a:solidFill>
            </a:endParaRPr>
          </a:p>
        </p:txBody>
      </p:sp>
      <p:sp>
        <p:nvSpPr>
          <p:cNvPr id="10" name="Text Box 92"/>
          <p:cNvSpPr txBox="1">
            <a:spLocks noChangeArrowheads="1"/>
          </p:cNvSpPr>
          <p:nvPr/>
        </p:nvSpPr>
        <p:spPr bwMode="auto">
          <a:xfrm>
            <a:off x="3783969" y="6933084"/>
            <a:ext cx="1685077" cy="230832"/>
          </a:xfrm>
          <a:prstGeom prst="rect">
            <a:avLst/>
          </a:prstGeom>
          <a:noFill/>
          <a:ln w="9525" algn="ctr">
            <a:noFill/>
            <a:miter lim="800000"/>
            <a:headEnd/>
            <a:tailEnd/>
          </a:ln>
          <a:effectLst/>
        </p:spPr>
        <p:txBody>
          <a:bodyPr wrap="none" anchor="ctr">
            <a:spAutoFit/>
          </a:bodyPr>
          <a:lstStyle/>
          <a:p>
            <a:r>
              <a:rPr lang="en-US" sz="900" dirty="0" smtClean="0">
                <a:solidFill>
                  <a:srgbClr val="000000"/>
                </a:solidFill>
              </a:rPr>
              <a:t>Template V.16, July 19, 2011</a:t>
            </a:r>
            <a:endParaRPr lang="en-US" sz="900" dirty="0">
              <a:solidFill>
                <a:srgbClr val="000000"/>
              </a:solidFill>
            </a:endParaRPr>
          </a:p>
        </p:txBody>
      </p:sp>
    </p:spTree>
    <p:extLst>
      <p:ext uri="{BB962C8B-B14F-4D97-AF65-F5344CB8AC3E}">
        <p14:creationId xmlns:p14="http://schemas.microsoft.com/office/powerpoint/2010/main" val="568015888"/>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Lst>
  <p:transition>
    <p:wipe dir="r"/>
  </p:transition>
  <p:hf sldNum="0" hdr="0" dt="0"/>
  <p:txStyles>
    <p:titleStyle>
      <a:lvl1pPr algn="l" defTabSz="914400" rtl="0" eaLnBrk="1" latinLnBrk="0" hangingPunct="1">
        <a:lnSpc>
          <a:spcPct val="85000"/>
        </a:lnSpc>
        <a:spcBef>
          <a:spcPct val="0"/>
        </a:spcBef>
        <a:buNone/>
        <a:defRPr sz="24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lnSpc>
          <a:spcPct val="90000"/>
        </a:lnSpc>
        <a:spcBef>
          <a:spcPts val="1800"/>
        </a:spcBef>
        <a:buClr>
          <a:schemeClr val="tx2"/>
        </a:buClr>
        <a:buFont typeface="Webdings" pitchFamily="18" charset="2"/>
        <a:buChar char="4"/>
        <a:defRPr sz="2400" kern="1200">
          <a:solidFill>
            <a:schemeClr val="tx1"/>
          </a:solidFill>
          <a:latin typeface="Arial" pitchFamily="34" charset="0"/>
          <a:ea typeface="+mn-ea"/>
          <a:cs typeface="Arial" pitchFamily="34" charset="0"/>
        </a:defRPr>
      </a:lvl1pPr>
      <a:lvl2pPr marL="568325" indent="-279400" algn="l" defTabSz="914400" rtl="0" eaLnBrk="1" latinLnBrk="0" hangingPunct="1">
        <a:lnSpc>
          <a:spcPct val="90000"/>
        </a:lnSpc>
        <a:spcBef>
          <a:spcPts val="600"/>
        </a:spcBef>
        <a:buClr>
          <a:schemeClr val="tx2"/>
        </a:buClr>
        <a:buFont typeface="Webdings" pitchFamily="18" charset="2"/>
        <a:buChar char="4"/>
        <a:defRPr sz="2000" kern="1200">
          <a:solidFill>
            <a:schemeClr val="tx1"/>
          </a:solidFill>
          <a:latin typeface="Arial" pitchFamily="34" charset="0"/>
          <a:ea typeface="+mn-ea"/>
          <a:cs typeface="Arial" pitchFamily="34" charset="0"/>
        </a:defRPr>
      </a:lvl2pPr>
      <a:lvl3pPr marL="741363" indent="-23018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3pPr>
      <a:lvl4pPr marL="914400" indent="-23018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4pPr>
      <a:lvl5pPr marL="1030288" indent="-17303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101975"/>
            <a:ext cx="7772400" cy="1089025"/>
          </a:xfrm>
        </p:spPr>
        <p:txBody>
          <a:bodyPr/>
          <a:lstStyle/>
          <a:p>
            <a:r>
              <a:rPr lang="en-US" dirty="0" smtClean="0"/>
              <a:t> </a:t>
            </a:r>
            <a:r>
              <a:rPr lang="en-US" dirty="0" smtClean="0"/>
              <a:t>Infor </a:t>
            </a:r>
            <a:r>
              <a:rPr lang="en-US" dirty="0" smtClean="0"/>
              <a:t>Storefront Roadmap 2012-2013</a:t>
            </a:r>
            <a:endParaRPr lang="en-US" dirty="0"/>
          </a:p>
        </p:txBody>
      </p:sp>
      <p:sp>
        <p:nvSpPr>
          <p:cNvPr id="3" name="Subtitle 2"/>
          <p:cNvSpPr>
            <a:spLocks noGrp="1"/>
          </p:cNvSpPr>
          <p:nvPr>
            <p:ph type="subTitle" idx="1"/>
          </p:nvPr>
        </p:nvSpPr>
        <p:spPr>
          <a:xfrm>
            <a:off x="1221759" y="3810000"/>
            <a:ext cx="6553200" cy="1806144"/>
          </a:xfrm>
        </p:spPr>
        <p:txBody>
          <a:bodyPr/>
          <a:lstStyle/>
          <a:p>
            <a:endParaRPr lang="en-US" dirty="0" smtClean="0"/>
          </a:p>
          <a:p>
            <a:endParaRPr lang="en-US" dirty="0"/>
          </a:p>
          <a:p>
            <a:r>
              <a:rPr lang="en-US" dirty="0" smtClean="0"/>
              <a:t> Marisa Betancourt, Storefront Product Manager</a:t>
            </a:r>
          </a:p>
          <a:p>
            <a:r>
              <a:rPr lang="en-US" dirty="0" smtClean="0"/>
              <a:t>October 2012</a:t>
            </a:r>
          </a:p>
          <a:p>
            <a:endParaRPr lang="en-US" dirty="0"/>
          </a:p>
        </p:txBody>
      </p:sp>
      <p:pic>
        <p:nvPicPr>
          <p:cNvPr id="5" name="Picture 4" descr="Tagline-PP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38400" y="2007532"/>
            <a:ext cx="4119918" cy="1005840"/>
          </a:xfrm>
          <a:prstGeom prst="rect">
            <a:avLst/>
          </a:prstGeom>
        </p:spPr>
      </p:pic>
    </p:spTree>
    <p:extLst>
      <p:ext uri="{BB962C8B-B14F-4D97-AF65-F5344CB8AC3E}">
        <p14:creationId xmlns:p14="http://schemas.microsoft.com/office/powerpoint/2010/main" val="1072341109"/>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 Shots Of Navigation</a:t>
            </a:r>
          </a:p>
        </p:txBody>
      </p:sp>
      <p:sp>
        <p:nvSpPr>
          <p:cNvPr id="3" name="Footer Placeholder 2"/>
          <p:cNvSpPr>
            <a:spLocks noGrp="1"/>
          </p:cNvSpPr>
          <p:nvPr>
            <p:ph type="ftr" sz="quarter" idx="3"/>
          </p:nvPr>
        </p:nvSpPr>
        <p:spPr/>
        <p:txBody>
          <a:bodyPr/>
          <a:lstStyle/>
          <a:p>
            <a:r>
              <a:rPr lang="en-US" smtClean="0">
                <a:solidFill>
                  <a:srgbClr val="CDCCCC"/>
                </a:solidFill>
              </a:rPr>
              <a:t>Copyright © 2011 Infor. All rights reserved. </a:t>
            </a:r>
            <a:endParaRPr lang="en-US" dirty="0">
              <a:solidFill>
                <a:srgbClr val="CDCCCC"/>
              </a:solidFill>
            </a:endParaRPr>
          </a:p>
        </p:txBody>
      </p:sp>
      <p:sp>
        <p:nvSpPr>
          <p:cNvPr id="4" name="Slide Number Placeholder 3"/>
          <p:cNvSpPr>
            <a:spLocks noGrp="1"/>
          </p:cNvSpPr>
          <p:nvPr>
            <p:ph type="sldNum" sz="quarter" idx="4"/>
          </p:nvPr>
        </p:nvSpPr>
        <p:spPr/>
        <p:txBody>
          <a:bodyPr/>
          <a:lstStyle/>
          <a:p>
            <a:fld id="{55A404A9-0BF6-4A3A-83B8-EA5F99A6E967}" type="slidenum">
              <a:rPr lang="en-US" smtClean="0">
                <a:solidFill>
                  <a:srgbClr val="CDCCCC"/>
                </a:solidFill>
              </a:rPr>
              <a:pPr/>
              <a:t>10</a:t>
            </a:fld>
            <a:endParaRPr lang="en-US">
              <a:solidFill>
                <a:srgbClr val="CDCCCC"/>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95400"/>
            <a:ext cx="9144001"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9755873"/>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Shots Of Navigation</a:t>
            </a:r>
            <a:endParaRPr lang="en-US" dirty="0"/>
          </a:p>
        </p:txBody>
      </p:sp>
      <p:sp>
        <p:nvSpPr>
          <p:cNvPr id="3" name="Footer Placeholder 2"/>
          <p:cNvSpPr>
            <a:spLocks noGrp="1"/>
          </p:cNvSpPr>
          <p:nvPr>
            <p:ph type="ftr" sz="quarter" idx="3"/>
          </p:nvPr>
        </p:nvSpPr>
        <p:spPr/>
        <p:txBody>
          <a:bodyPr/>
          <a:lstStyle/>
          <a:p>
            <a:r>
              <a:rPr lang="en-US" smtClean="0">
                <a:solidFill>
                  <a:srgbClr val="CDCCCC"/>
                </a:solidFill>
              </a:rPr>
              <a:t>Copyright © 2011 Infor. All rights reserved. </a:t>
            </a:r>
            <a:endParaRPr lang="en-US" dirty="0">
              <a:solidFill>
                <a:srgbClr val="CDCCCC"/>
              </a:solidFill>
            </a:endParaRPr>
          </a:p>
        </p:txBody>
      </p:sp>
      <p:sp>
        <p:nvSpPr>
          <p:cNvPr id="4" name="Slide Number Placeholder 3"/>
          <p:cNvSpPr>
            <a:spLocks noGrp="1"/>
          </p:cNvSpPr>
          <p:nvPr>
            <p:ph type="sldNum" sz="quarter" idx="4"/>
          </p:nvPr>
        </p:nvSpPr>
        <p:spPr/>
        <p:txBody>
          <a:bodyPr/>
          <a:lstStyle/>
          <a:p>
            <a:fld id="{55A404A9-0BF6-4A3A-83B8-EA5F99A6E967}" type="slidenum">
              <a:rPr lang="en-US" smtClean="0">
                <a:solidFill>
                  <a:srgbClr val="CDCCCC"/>
                </a:solidFill>
              </a:rPr>
              <a:pPr/>
              <a:t>11</a:t>
            </a:fld>
            <a:endParaRPr lang="en-US">
              <a:solidFill>
                <a:srgbClr val="CDCCCC"/>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870694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9312985"/>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Shots Of Navigation: Image Display</a:t>
            </a:r>
            <a:endParaRPr lang="en-US" dirty="0"/>
          </a:p>
        </p:txBody>
      </p:sp>
      <p:sp>
        <p:nvSpPr>
          <p:cNvPr id="3" name="Footer Placeholder 2"/>
          <p:cNvSpPr>
            <a:spLocks noGrp="1"/>
          </p:cNvSpPr>
          <p:nvPr>
            <p:ph type="ftr" sz="quarter" idx="3"/>
          </p:nvPr>
        </p:nvSpPr>
        <p:spPr/>
        <p:txBody>
          <a:bodyPr/>
          <a:lstStyle/>
          <a:p>
            <a:r>
              <a:rPr lang="en-US" smtClean="0">
                <a:solidFill>
                  <a:srgbClr val="CDCCCC"/>
                </a:solidFill>
              </a:rPr>
              <a:t>Copyright © 2011 Infor. All rights reserved. </a:t>
            </a:r>
            <a:endParaRPr lang="en-US" dirty="0">
              <a:solidFill>
                <a:srgbClr val="CDCCCC"/>
              </a:solidFill>
            </a:endParaRPr>
          </a:p>
        </p:txBody>
      </p:sp>
      <p:sp>
        <p:nvSpPr>
          <p:cNvPr id="4" name="Slide Number Placeholder 3"/>
          <p:cNvSpPr>
            <a:spLocks noGrp="1"/>
          </p:cNvSpPr>
          <p:nvPr>
            <p:ph type="sldNum" sz="quarter" idx="4"/>
          </p:nvPr>
        </p:nvSpPr>
        <p:spPr/>
        <p:txBody>
          <a:bodyPr/>
          <a:lstStyle/>
          <a:p>
            <a:fld id="{55A404A9-0BF6-4A3A-83B8-EA5F99A6E967}" type="slidenum">
              <a:rPr lang="en-US" smtClean="0">
                <a:solidFill>
                  <a:srgbClr val="CDCCCC"/>
                </a:solidFill>
              </a:rPr>
              <a:pPr/>
              <a:t>12</a:t>
            </a:fld>
            <a:endParaRPr lang="en-US">
              <a:solidFill>
                <a:srgbClr val="CDCCCC"/>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28650"/>
            <a:ext cx="8779142" cy="507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4476200"/>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TDCI Channel Sales Integration</a:t>
            </a:r>
            <a:endParaRPr lang="en-US" dirty="0"/>
          </a:p>
        </p:txBody>
      </p:sp>
      <p:sp>
        <p:nvSpPr>
          <p:cNvPr id="3" name="Footer Placeholder 2"/>
          <p:cNvSpPr>
            <a:spLocks noGrp="1"/>
          </p:cNvSpPr>
          <p:nvPr>
            <p:ph type="ftr" sz="quarter" idx="3"/>
          </p:nvPr>
        </p:nvSpPr>
        <p:spPr/>
        <p:txBody>
          <a:bodyPr/>
          <a:lstStyle/>
          <a:p>
            <a:r>
              <a:rPr lang="en-US" smtClean="0">
                <a:solidFill>
                  <a:srgbClr val="CDCCCC"/>
                </a:solidFill>
              </a:rPr>
              <a:t>Copyright © 2011 Infor. All rights reserved. </a:t>
            </a:r>
            <a:endParaRPr lang="en-US" dirty="0">
              <a:solidFill>
                <a:srgbClr val="CDCCCC"/>
              </a:solidFill>
            </a:endParaRPr>
          </a:p>
        </p:txBody>
      </p:sp>
      <p:sp>
        <p:nvSpPr>
          <p:cNvPr id="4" name="Slide Number Placeholder 3"/>
          <p:cNvSpPr>
            <a:spLocks noGrp="1"/>
          </p:cNvSpPr>
          <p:nvPr>
            <p:ph type="sldNum" sz="quarter" idx="4"/>
          </p:nvPr>
        </p:nvSpPr>
        <p:spPr/>
        <p:txBody>
          <a:bodyPr/>
          <a:lstStyle/>
          <a:p>
            <a:fld id="{55A404A9-0BF6-4A3A-83B8-EA5F99A6E967}" type="slidenum">
              <a:rPr lang="en-US" smtClean="0">
                <a:solidFill>
                  <a:srgbClr val="CDCCCC"/>
                </a:solidFill>
              </a:rPr>
              <a:pPr/>
              <a:t>13</a:t>
            </a:fld>
            <a:endParaRPr lang="en-US">
              <a:solidFill>
                <a:srgbClr val="CDCCCC"/>
              </a:solidFill>
            </a:endParaRPr>
          </a:p>
        </p:txBody>
      </p:sp>
      <p:sp>
        <p:nvSpPr>
          <p:cNvPr id="6" name="Content Placeholder 2"/>
          <p:cNvSpPr txBox="1">
            <a:spLocks/>
          </p:cNvSpPr>
          <p:nvPr/>
        </p:nvSpPr>
        <p:spPr>
          <a:xfrm>
            <a:off x="228600" y="1219200"/>
            <a:ext cx="8562975" cy="5026025"/>
          </a:xfrm>
          <a:prstGeom prst="rect">
            <a:avLst/>
          </a:prstGeom>
        </p:spPr>
        <p:txBody>
          <a:bodyPr>
            <a:normAutofit/>
          </a:bodyPr>
          <a:lstStyle>
            <a:lvl1pPr marL="342900" indent="-342900" algn="l" defTabSz="914400" rtl="0" eaLnBrk="1" latinLnBrk="0" hangingPunct="1">
              <a:lnSpc>
                <a:spcPct val="90000"/>
              </a:lnSpc>
              <a:spcBef>
                <a:spcPts val="1800"/>
              </a:spcBef>
              <a:buClr>
                <a:schemeClr val="tx2"/>
              </a:buClr>
              <a:buFont typeface="Webdings" pitchFamily="18" charset="2"/>
              <a:buChar char="4"/>
              <a:defRPr sz="2400" kern="1200">
                <a:solidFill>
                  <a:schemeClr val="tx1"/>
                </a:solidFill>
                <a:latin typeface="Arial" pitchFamily="34" charset="0"/>
                <a:ea typeface="+mn-ea"/>
                <a:cs typeface="Arial" pitchFamily="34" charset="0"/>
              </a:defRPr>
            </a:lvl1pPr>
            <a:lvl2pPr marL="568325" indent="-279400" algn="l" defTabSz="914400" rtl="0" eaLnBrk="1" latinLnBrk="0" hangingPunct="1">
              <a:lnSpc>
                <a:spcPct val="90000"/>
              </a:lnSpc>
              <a:spcBef>
                <a:spcPts val="600"/>
              </a:spcBef>
              <a:buClr>
                <a:schemeClr val="tx2"/>
              </a:buClr>
              <a:buFont typeface="Webdings" pitchFamily="18" charset="2"/>
              <a:buChar char="4"/>
              <a:defRPr sz="2000" kern="1200">
                <a:solidFill>
                  <a:schemeClr val="tx1"/>
                </a:solidFill>
                <a:latin typeface="Arial" pitchFamily="34" charset="0"/>
                <a:ea typeface="+mn-ea"/>
                <a:cs typeface="Arial" pitchFamily="34" charset="0"/>
              </a:defRPr>
            </a:lvl2pPr>
            <a:lvl3pPr marL="741363" indent="-23018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3pPr>
            <a:lvl4pPr marL="914400" indent="-23018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4pPr>
            <a:lvl5pPr marL="1030288" indent="-17303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b="1" dirty="0" smtClean="0"/>
              <a:t>GOAL: </a:t>
            </a:r>
            <a:r>
              <a:rPr lang="en-US" dirty="0" smtClean="0"/>
              <a:t>Enable User’s of Channel Sales to punch-out to the Standalone Storefront Catalog to select products and bring them back into the TDCI environment for configuration using the new 2.0 UI and Browsing Experience.</a:t>
            </a:r>
          </a:p>
          <a:p>
            <a:pPr lvl="2"/>
            <a:r>
              <a:rPr lang="en-US" dirty="0" smtClean="0"/>
              <a:t>User trigger punch-out from within TDCI Channel Sales</a:t>
            </a:r>
          </a:p>
          <a:p>
            <a:pPr lvl="2"/>
            <a:r>
              <a:rPr lang="en-US" dirty="0" smtClean="0"/>
              <a:t>Users can select both configurable and non-configurable items.</a:t>
            </a:r>
          </a:p>
          <a:p>
            <a:pPr lvl="2"/>
            <a:r>
              <a:rPr lang="en-US" dirty="0" smtClean="0"/>
              <a:t>Configurable items are configured back in TDCI Channel Sales</a:t>
            </a:r>
          </a:p>
          <a:p>
            <a:pPr lvl="2"/>
            <a:r>
              <a:rPr lang="en-US" dirty="0" smtClean="0"/>
              <a:t>Order is submitted through Channel Sales to ERP</a:t>
            </a:r>
          </a:p>
          <a:p>
            <a:pPr marL="0" indent="0">
              <a:buFont typeface="Webdings" pitchFamily="18" charset="2"/>
              <a:buNone/>
              <a:defRPr/>
            </a:pPr>
            <a:endParaRPr lang="en-US" dirty="0" smtClean="0">
              <a:latin typeface="Arial" charset="0"/>
              <a:cs typeface="Arial" charset="0"/>
            </a:endParaRPr>
          </a:p>
        </p:txBody>
      </p:sp>
    </p:spTree>
    <p:extLst>
      <p:ext uri="{BB962C8B-B14F-4D97-AF65-F5344CB8AC3E}">
        <p14:creationId xmlns:p14="http://schemas.microsoft.com/office/powerpoint/2010/main" val="2915501523"/>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TDCI Channel Sales Integration</a:t>
            </a:r>
            <a:endParaRPr lang="en-US" dirty="0"/>
          </a:p>
        </p:txBody>
      </p:sp>
      <p:sp>
        <p:nvSpPr>
          <p:cNvPr id="3" name="Footer Placeholder 2"/>
          <p:cNvSpPr>
            <a:spLocks noGrp="1"/>
          </p:cNvSpPr>
          <p:nvPr>
            <p:ph type="ftr" sz="quarter" idx="3"/>
          </p:nvPr>
        </p:nvSpPr>
        <p:spPr/>
        <p:txBody>
          <a:bodyPr/>
          <a:lstStyle/>
          <a:p>
            <a:r>
              <a:rPr lang="en-US" smtClean="0">
                <a:solidFill>
                  <a:srgbClr val="CDCCCC"/>
                </a:solidFill>
              </a:rPr>
              <a:t>Copyright © 2011 Infor. All rights reserved. </a:t>
            </a:r>
            <a:endParaRPr lang="en-US" dirty="0">
              <a:solidFill>
                <a:srgbClr val="CDCCCC"/>
              </a:solidFill>
            </a:endParaRPr>
          </a:p>
        </p:txBody>
      </p:sp>
      <p:sp>
        <p:nvSpPr>
          <p:cNvPr id="4" name="Slide Number Placeholder 3"/>
          <p:cNvSpPr>
            <a:spLocks noGrp="1"/>
          </p:cNvSpPr>
          <p:nvPr>
            <p:ph type="sldNum" sz="quarter" idx="4"/>
          </p:nvPr>
        </p:nvSpPr>
        <p:spPr/>
        <p:txBody>
          <a:bodyPr/>
          <a:lstStyle/>
          <a:p>
            <a:fld id="{55A404A9-0BF6-4A3A-83B8-EA5F99A6E967}" type="slidenum">
              <a:rPr lang="en-US" smtClean="0">
                <a:solidFill>
                  <a:srgbClr val="CDCCCC"/>
                </a:solidFill>
              </a:rPr>
              <a:pPr/>
              <a:t>14</a:t>
            </a:fld>
            <a:endParaRPr lang="en-US">
              <a:solidFill>
                <a:srgbClr val="CDCCCC"/>
              </a:solidFill>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33487"/>
            <a:ext cx="8763000" cy="5319713"/>
          </a:xfrm>
          <a:prstGeom prst="rect">
            <a:avLst/>
          </a:prstGeom>
          <a:noFill/>
          <a:ln>
            <a:noFill/>
          </a:ln>
        </p:spPr>
      </p:pic>
    </p:spTree>
    <p:extLst>
      <p:ext uri="{BB962C8B-B14F-4D97-AF65-F5344CB8AC3E}">
        <p14:creationId xmlns:p14="http://schemas.microsoft.com/office/powerpoint/2010/main" val="2216298619"/>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Performance</a:t>
            </a:r>
            <a:endParaRPr lang="en-US" dirty="0"/>
          </a:p>
        </p:txBody>
      </p:sp>
      <p:sp>
        <p:nvSpPr>
          <p:cNvPr id="3" name="Footer Placeholder 2"/>
          <p:cNvSpPr>
            <a:spLocks noGrp="1"/>
          </p:cNvSpPr>
          <p:nvPr>
            <p:ph type="ftr" sz="quarter" idx="3"/>
          </p:nvPr>
        </p:nvSpPr>
        <p:spPr/>
        <p:txBody>
          <a:bodyPr/>
          <a:lstStyle/>
          <a:p>
            <a:r>
              <a:rPr lang="en-US" smtClean="0">
                <a:solidFill>
                  <a:srgbClr val="CDCCCC"/>
                </a:solidFill>
              </a:rPr>
              <a:t>Copyright © 2011 Infor. All rights reserved. </a:t>
            </a:r>
            <a:endParaRPr lang="en-US" dirty="0">
              <a:solidFill>
                <a:srgbClr val="CDCCCC"/>
              </a:solidFill>
            </a:endParaRPr>
          </a:p>
        </p:txBody>
      </p:sp>
      <p:sp>
        <p:nvSpPr>
          <p:cNvPr id="4" name="Slide Number Placeholder 3"/>
          <p:cNvSpPr>
            <a:spLocks noGrp="1"/>
          </p:cNvSpPr>
          <p:nvPr>
            <p:ph type="sldNum" sz="quarter" idx="4"/>
          </p:nvPr>
        </p:nvSpPr>
        <p:spPr/>
        <p:txBody>
          <a:bodyPr/>
          <a:lstStyle/>
          <a:p>
            <a:fld id="{55A404A9-0BF6-4A3A-83B8-EA5F99A6E967}" type="slidenum">
              <a:rPr lang="en-US" smtClean="0">
                <a:solidFill>
                  <a:srgbClr val="CDCCCC"/>
                </a:solidFill>
              </a:rPr>
              <a:pPr/>
              <a:t>15</a:t>
            </a:fld>
            <a:endParaRPr lang="en-US">
              <a:solidFill>
                <a:srgbClr val="CDCCCC"/>
              </a:solidFill>
            </a:endParaRPr>
          </a:p>
        </p:txBody>
      </p:sp>
      <p:sp>
        <p:nvSpPr>
          <p:cNvPr id="6" name="Content Placeholder 2"/>
          <p:cNvSpPr txBox="1">
            <a:spLocks/>
          </p:cNvSpPr>
          <p:nvPr/>
        </p:nvSpPr>
        <p:spPr>
          <a:xfrm>
            <a:off x="228600" y="1219200"/>
            <a:ext cx="8562975" cy="5026025"/>
          </a:xfrm>
          <a:prstGeom prst="rect">
            <a:avLst/>
          </a:prstGeom>
        </p:spPr>
        <p:txBody>
          <a:bodyPr>
            <a:normAutofit/>
          </a:bodyPr>
          <a:lstStyle>
            <a:lvl1pPr marL="342900" indent="-342900" algn="l" defTabSz="914400" rtl="0" eaLnBrk="1" latinLnBrk="0" hangingPunct="1">
              <a:lnSpc>
                <a:spcPct val="90000"/>
              </a:lnSpc>
              <a:spcBef>
                <a:spcPts val="1800"/>
              </a:spcBef>
              <a:buClr>
                <a:schemeClr val="tx2"/>
              </a:buClr>
              <a:buFont typeface="Webdings" pitchFamily="18" charset="2"/>
              <a:buChar char="4"/>
              <a:defRPr sz="2400" kern="1200">
                <a:solidFill>
                  <a:schemeClr val="tx1"/>
                </a:solidFill>
                <a:latin typeface="Arial" pitchFamily="34" charset="0"/>
                <a:ea typeface="+mn-ea"/>
                <a:cs typeface="Arial" pitchFamily="34" charset="0"/>
              </a:defRPr>
            </a:lvl1pPr>
            <a:lvl2pPr marL="568325" indent="-279400" algn="l" defTabSz="914400" rtl="0" eaLnBrk="1" latinLnBrk="0" hangingPunct="1">
              <a:lnSpc>
                <a:spcPct val="90000"/>
              </a:lnSpc>
              <a:spcBef>
                <a:spcPts val="600"/>
              </a:spcBef>
              <a:buClr>
                <a:schemeClr val="tx2"/>
              </a:buClr>
              <a:buFont typeface="Webdings" pitchFamily="18" charset="2"/>
              <a:buChar char="4"/>
              <a:defRPr sz="2000" kern="1200">
                <a:solidFill>
                  <a:schemeClr val="tx1"/>
                </a:solidFill>
                <a:latin typeface="Arial" pitchFamily="34" charset="0"/>
                <a:ea typeface="+mn-ea"/>
                <a:cs typeface="Arial" pitchFamily="34" charset="0"/>
              </a:defRPr>
            </a:lvl2pPr>
            <a:lvl3pPr marL="741363" indent="-23018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3pPr>
            <a:lvl4pPr marL="914400" indent="-23018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4pPr>
            <a:lvl5pPr marL="1030288" indent="-17303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Level II Cache Project – Phase </a:t>
            </a:r>
            <a:r>
              <a:rPr lang="en-US" dirty="0" smtClean="0"/>
              <a:t>I</a:t>
            </a:r>
          </a:p>
          <a:p>
            <a:pPr lvl="2"/>
            <a:r>
              <a:rPr lang="en-US" dirty="0" smtClean="0"/>
              <a:t>Log In</a:t>
            </a:r>
          </a:p>
          <a:p>
            <a:pPr lvl="2"/>
            <a:r>
              <a:rPr lang="en-US" dirty="0" smtClean="0"/>
              <a:t>Cart</a:t>
            </a:r>
          </a:p>
          <a:p>
            <a:pPr lvl="3"/>
            <a:r>
              <a:rPr lang="en-US" dirty="0" smtClean="0"/>
              <a:t>Price &amp; Availability &amp; Pagination</a:t>
            </a:r>
            <a:endParaRPr lang="en-US" dirty="0"/>
          </a:p>
          <a:p>
            <a:pPr lvl="2"/>
            <a:r>
              <a:rPr lang="en-US" dirty="0"/>
              <a:t>Review </a:t>
            </a:r>
            <a:r>
              <a:rPr lang="en-US" dirty="0" smtClean="0"/>
              <a:t>Orders</a:t>
            </a:r>
          </a:p>
          <a:p>
            <a:pPr lvl="2"/>
            <a:r>
              <a:rPr lang="en-US" dirty="0"/>
              <a:t>Catalog </a:t>
            </a:r>
            <a:r>
              <a:rPr lang="en-US" dirty="0" smtClean="0"/>
              <a:t>maintenance</a:t>
            </a:r>
          </a:p>
          <a:p>
            <a:pPr lvl="3"/>
            <a:r>
              <a:rPr lang="en-US" dirty="0" smtClean="0"/>
              <a:t>Revamped the “publishing </a:t>
            </a:r>
            <a:r>
              <a:rPr lang="en-US" dirty="0"/>
              <a:t>and indexing” </a:t>
            </a:r>
            <a:r>
              <a:rPr lang="en-US" dirty="0" smtClean="0"/>
              <a:t>process </a:t>
            </a:r>
            <a:endParaRPr lang="en-US" dirty="0"/>
          </a:p>
          <a:p>
            <a:pPr lvl="1"/>
            <a:r>
              <a:rPr lang="en-US" dirty="0" err="1" smtClean="0"/>
              <a:t>eCommerce</a:t>
            </a:r>
            <a:r>
              <a:rPr lang="en-US" dirty="0" smtClean="0"/>
              <a:t> Browsing Speed</a:t>
            </a:r>
            <a:endParaRPr lang="en-US" dirty="0"/>
          </a:p>
          <a:p>
            <a:pPr lvl="2"/>
            <a:r>
              <a:rPr lang="en-US" dirty="0" smtClean="0">
                <a:latin typeface="Arial" charset="0"/>
                <a:cs typeface="Arial" charset="0"/>
              </a:rPr>
              <a:t>Identify architecture and flows that are slowing us down/create improvements</a:t>
            </a:r>
          </a:p>
          <a:p>
            <a:pPr lvl="1"/>
            <a:r>
              <a:rPr lang="en-US" dirty="0" smtClean="0">
                <a:latin typeface="Arial" charset="0"/>
                <a:cs typeface="Arial" charset="0"/>
              </a:rPr>
              <a:t>Scalability Testing began</a:t>
            </a:r>
          </a:p>
          <a:p>
            <a:pPr lvl="2"/>
            <a:r>
              <a:rPr lang="en-US" dirty="0" smtClean="0">
                <a:latin typeface="Arial" charset="0"/>
                <a:cs typeface="Arial" charset="0"/>
              </a:rPr>
              <a:t>Infor testing 1MM Items+ to understand limits and make recommendations/plans to increase scalability.</a:t>
            </a:r>
          </a:p>
          <a:p>
            <a:pPr marL="0" indent="0">
              <a:buFont typeface="Webdings" pitchFamily="18" charset="2"/>
              <a:buNone/>
              <a:defRPr/>
            </a:pPr>
            <a:endParaRPr lang="en-US" dirty="0" smtClean="0">
              <a:latin typeface="Arial" charset="0"/>
              <a:cs typeface="Arial" charset="0"/>
            </a:endParaRPr>
          </a:p>
        </p:txBody>
      </p:sp>
    </p:spTree>
    <p:extLst>
      <p:ext uri="{BB962C8B-B14F-4D97-AF65-F5344CB8AC3E}">
        <p14:creationId xmlns:p14="http://schemas.microsoft.com/office/powerpoint/2010/main" val="1397588234"/>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Where are We Going</a:t>
            </a:r>
            <a:br>
              <a:rPr lang="en-US" dirty="0" smtClean="0"/>
            </a:br>
            <a:r>
              <a:rPr lang="en-US" dirty="0" smtClean="0"/>
              <a:t>Storefront V 2.0.2 and Beyond</a:t>
            </a:r>
            <a:endParaRPr lang="en-US" dirty="0"/>
          </a:p>
        </p:txBody>
      </p:sp>
      <p:sp>
        <p:nvSpPr>
          <p:cNvPr id="4" name="Footer Placeholder 3"/>
          <p:cNvSpPr>
            <a:spLocks noGrp="1"/>
          </p:cNvSpPr>
          <p:nvPr>
            <p:ph type="ftr" sz="quarter" idx="3"/>
          </p:nvPr>
        </p:nvSpPr>
        <p:spPr/>
        <p:txBody>
          <a:bodyPr/>
          <a:lstStyle/>
          <a:p>
            <a:r>
              <a:rPr lang="en-US" smtClean="0">
                <a:solidFill>
                  <a:srgbClr val="CDCCCC">
                    <a:lumMod val="25000"/>
                  </a:srgbClr>
                </a:solidFill>
              </a:rPr>
              <a:t>Copyright © 2011 Infor. All rights reserved. </a:t>
            </a:r>
            <a:endParaRPr lang="en-US" dirty="0">
              <a:solidFill>
                <a:srgbClr val="CDCCCC">
                  <a:lumMod val="25000"/>
                </a:srgbClr>
              </a:solidFill>
            </a:endParaRPr>
          </a:p>
        </p:txBody>
      </p:sp>
      <p:sp>
        <p:nvSpPr>
          <p:cNvPr id="5" name="Slide Number Placeholder 4"/>
          <p:cNvSpPr>
            <a:spLocks noGrp="1"/>
          </p:cNvSpPr>
          <p:nvPr>
            <p:ph type="sldNum" sz="quarter" idx="4"/>
          </p:nvPr>
        </p:nvSpPr>
        <p:spPr/>
        <p:txBody>
          <a:bodyPr/>
          <a:lstStyle/>
          <a:p>
            <a:fld id="{55A404A9-0BF6-4A3A-83B8-EA5F99A6E967}" type="slidenum">
              <a:rPr lang="en-US" smtClean="0">
                <a:solidFill>
                  <a:srgbClr val="CDCCCC">
                    <a:lumMod val="25000"/>
                  </a:srgbClr>
                </a:solidFill>
              </a:rPr>
              <a:pPr/>
              <a:t>16</a:t>
            </a:fld>
            <a:endParaRPr lang="en-US">
              <a:solidFill>
                <a:srgbClr val="CDCCCC">
                  <a:lumMod val="25000"/>
                </a:srgbClr>
              </a:solidFill>
            </a:endParaRPr>
          </a:p>
        </p:txBody>
      </p:sp>
    </p:spTree>
    <p:extLst>
      <p:ext uri="{BB962C8B-B14F-4D97-AF65-F5344CB8AC3E}">
        <p14:creationId xmlns:p14="http://schemas.microsoft.com/office/powerpoint/2010/main" val="3282008173"/>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304800"/>
            <a:ext cx="7772400" cy="544512"/>
          </a:xfrm>
          <a:prstGeom prst="rect">
            <a:avLst/>
          </a:prstGeom>
        </p:spPr>
        <p:txBody>
          <a:bodyPr/>
          <a:lstStyle>
            <a:lvl1pPr algn="l" defTabSz="914400" rtl="0" eaLnBrk="1" latinLnBrk="0" hangingPunct="1">
              <a:lnSpc>
                <a:spcPct val="85000"/>
              </a:lnSpc>
              <a:spcBef>
                <a:spcPct val="0"/>
              </a:spcBef>
              <a:buNone/>
              <a:defRPr sz="2400" b="1" kern="1200">
                <a:solidFill>
                  <a:schemeClr val="bg1"/>
                </a:solidFill>
                <a:latin typeface="Arial" pitchFamily="34" charset="0"/>
                <a:ea typeface="+mj-ea"/>
                <a:cs typeface="Arial" pitchFamily="34" charset="0"/>
              </a:defRPr>
            </a:lvl1pPr>
          </a:lstStyle>
          <a:p>
            <a:r>
              <a:rPr lang="en-US" dirty="0" smtClean="0"/>
              <a:t>Timeline</a:t>
            </a:r>
            <a:endParaRPr lang="en-US" dirty="0"/>
          </a:p>
        </p:txBody>
      </p:sp>
      <p:sp>
        <p:nvSpPr>
          <p:cNvPr id="3" name="Right Arrow 2"/>
          <p:cNvSpPr/>
          <p:nvPr/>
        </p:nvSpPr>
        <p:spPr>
          <a:xfrm>
            <a:off x="228600" y="577056"/>
            <a:ext cx="8686800" cy="1023144"/>
          </a:xfrm>
          <a:prstGeom prst="rightArrow">
            <a:avLst/>
          </a:prstGeom>
          <a:gradFill>
            <a:gsLst>
              <a:gs pos="18000">
                <a:srgbClr val="B80000"/>
              </a:gs>
              <a:gs pos="100000">
                <a:schemeClr val="accent1">
                  <a:tint val="44500"/>
                  <a:satMod val="160000"/>
                  <a:lumMod val="21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33400" y="838200"/>
            <a:ext cx="2057400" cy="457200"/>
          </a:xfrm>
          <a:prstGeom prst="roundRect">
            <a:avLst/>
          </a:prstGeom>
          <a:gradFill>
            <a:gsLst>
              <a:gs pos="0">
                <a:srgbClr val="FFFFFF"/>
              </a:gs>
              <a:gs pos="7001">
                <a:srgbClr val="E6E6E6"/>
              </a:gs>
              <a:gs pos="9000">
                <a:schemeClr val="bg2">
                  <a:lumMod val="50000"/>
                </a:schemeClr>
              </a:gs>
              <a:gs pos="85001">
                <a:srgbClr val="7D8496"/>
              </a:gs>
              <a:gs pos="100000">
                <a:srgbClr val="E6E6E6"/>
              </a:gs>
            </a:gsLst>
            <a:lin ang="5400000" scaled="0"/>
          </a:gra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500" b="1" dirty="0" smtClean="0">
                <a:latin typeface="Aparajita" pitchFamily="34" charset="0"/>
              </a:rPr>
              <a:t>Q1 &amp; 2 2012</a:t>
            </a:r>
            <a:endParaRPr lang="en-US" sz="2500" b="1" dirty="0">
              <a:latin typeface="Aparajita" pitchFamily="34" charset="0"/>
            </a:endParaRPr>
          </a:p>
        </p:txBody>
      </p:sp>
      <p:sp>
        <p:nvSpPr>
          <p:cNvPr id="8" name="Rounded Rectangle 7"/>
          <p:cNvSpPr/>
          <p:nvPr/>
        </p:nvSpPr>
        <p:spPr>
          <a:xfrm>
            <a:off x="3238500" y="849312"/>
            <a:ext cx="2057400" cy="457200"/>
          </a:xfrm>
          <a:prstGeom prst="roundRect">
            <a:avLst/>
          </a:prstGeom>
          <a:gradFill>
            <a:gsLst>
              <a:gs pos="0">
                <a:srgbClr val="FFFFFF"/>
              </a:gs>
              <a:gs pos="7001">
                <a:srgbClr val="E6E6E6"/>
              </a:gs>
              <a:gs pos="9000">
                <a:schemeClr val="bg2">
                  <a:lumMod val="50000"/>
                </a:schemeClr>
              </a:gs>
              <a:gs pos="85001">
                <a:srgbClr val="7D8496"/>
              </a:gs>
              <a:gs pos="100000">
                <a:srgbClr val="E6E6E6"/>
              </a:gs>
            </a:gsLst>
            <a:lin ang="5400000" scaled="0"/>
          </a:gra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500" b="1" dirty="0" smtClean="0">
                <a:latin typeface="Aparajita" pitchFamily="34" charset="0"/>
              </a:rPr>
              <a:t>Q2 2012</a:t>
            </a:r>
            <a:endParaRPr lang="en-US" sz="2500" b="1" dirty="0">
              <a:latin typeface="Aparajita" pitchFamily="34" charset="0"/>
            </a:endParaRPr>
          </a:p>
        </p:txBody>
      </p:sp>
      <p:sp>
        <p:nvSpPr>
          <p:cNvPr id="9" name="Rounded Rectangle 8"/>
          <p:cNvSpPr/>
          <p:nvPr/>
        </p:nvSpPr>
        <p:spPr>
          <a:xfrm>
            <a:off x="5943600" y="838200"/>
            <a:ext cx="2057400" cy="457200"/>
          </a:xfrm>
          <a:prstGeom prst="roundRect">
            <a:avLst/>
          </a:prstGeom>
          <a:gradFill>
            <a:gsLst>
              <a:gs pos="0">
                <a:srgbClr val="FFFFFF"/>
              </a:gs>
              <a:gs pos="7001">
                <a:srgbClr val="E6E6E6"/>
              </a:gs>
              <a:gs pos="9000">
                <a:schemeClr val="bg2">
                  <a:lumMod val="50000"/>
                </a:schemeClr>
              </a:gs>
              <a:gs pos="85001">
                <a:srgbClr val="7D8496"/>
              </a:gs>
              <a:gs pos="100000">
                <a:srgbClr val="E6E6E6"/>
              </a:gs>
            </a:gsLst>
            <a:lin ang="5400000" scaled="0"/>
          </a:gra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500" b="1" dirty="0" smtClean="0">
                <a:latin typeface="Aparajita" pitchFamily="34" charset="0"/>
              </a:rPr>
              <a:t>Q3+2012</a:t>
            </a:r>
            <a:endParaRPr lang="en-US" sz="2500" b="1" dirty="0">
              <a:latin typeface="Aparajita" pitchFamily="34" charset="0"/>
            </a:endParaRPr>
          </a:p>
        </p:txBody>
      </p:sp>
      <p:grpSp>
        <p:nvGrpSpPr>
          <p:cNvPr id="7" name="Group 6"/>
          <p:cNvGrpSpPr/>
          <p:nvPr/>
        </p:nvGrpSpPr>
        <p:grpSpPr>
          <a:xfrm>
            <a:off x="381000" y="1600200"/>
            <a:ext cx="2362200" cy="4572000"/>
            <a:chOff x="381000" y="1600200"/>
            <a:chExt cx="2362200" cy="4572000"/>
          </a:xfrm>
        </p:grpSpPr>
        <p:sp>
          <p:nvSpPr>
            <p:cNvPr id="10" name="Rounded Rectangle 9"/>
            <p:cNvSpPr/>
            <p:nvPr/>
          </p:nvSpPr>
          <p:spPr>
            <a:xfrm>
              <a:off x="381000" y="1600200"/>
              <a:ext cx="2362200" cy="4572000"/>
            </a:xfrm>
            <a:prstGeom prst="roundRect">
              <a:avLst/>
            </a:prstGeom>
            <a:gradFill>
              <a:gsLst>
                <a:gs pos="0">
                  <a:srgbClr val="FFFFFF"/>
                </a:gs>
                <a:gs pos="7001">
                  <a:srgbClr val="E6E6E6"/>
                </a:gs>
                <a:gs pos="9000">
                  <a:schemeClr val="bg2">
                    <a:lumMod val="50000"/>
                  </a:schemeClr>
                </a:gs>
                <a:gs pos="85001">
                  <a:srgbClr val="7D8496"/>
                </a:gs>
                <a:gs pos="100000">
                  <a:srgbClr val="E6E6E6"/>
                </a:gs>
              </a:gsLst>
              <a:lin ang="5400000" scaled="0"/>
            </a:gra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500" b="1" dirty="0">
                <a:latin typeface="Aparajita" pitchFamily="34" charset="0"/>
              </a:endParaRPr>
            </a:p>
          </p:txBody>
        </p:sp>
        <p:sp>
          <p:nvSpPr>
            <p:cNvPr id="5" name="TextBox 4"/>
            <p:cNvSpPr txBox="1"/>
            <p:nvPr/>
          </p:nvSpPr>
          <p:spPr>
            <a:xfrm>
              <a:off x="457200" y="2057400"/>
              <a:ext cx="2286000" cy="2862322"/>
            </a:xfrm>
            <a:prstGeom prst="rect">
              <a:avLst/>
            </a:prstGeom>
            <a:noFill/>
          </p:spPr>
          <p:txBody>
            <a:bodyPr wrap="square" rtlCol="0">
              <a:spAutoFit/>
            </a:bodyPr>
            <a:lstStyle/>
            <a:p>
              <a:pPr algn="ctr"/>
              <a:r>
                <a:rPr lang="en-US" b="1" dirty="0" smtClean="0">
                  <a:solidFill>
                    <a:schemeClr val="bg1">
                      <a:lumMod val="95000"/>
                    </a:schemeClr>
                  </a:solidFill>
                </a:rPr>
                <a:t>Fix Packs</a:t>
              </a:r>
            </a:p>
            <a:p>
              <a:endParaRPr lang="en-US" b="1" dirty="0">
                <a:solidFill>
                  <a:schemeClr val="bg1">
                    <a:lumMod val="95000"/>
                  </a:schemeClr>
                </a:solidFill>
              </a:endParaRPr>
            </a:p>
            <a:p>
              <a:pPr marL="285750" indent="-285750">
                <a:buFont typeface="Arial" pitchFamily="34" charset="0"/>
                <a:buChar char="•"/>
              </a:pPr>
              <a:r>
                <a:rPr lang="en-US" b="1" dirty="0" smtClean="0">
                  <a:solidFill>
                    <a:schemeClr val="bg1">
                      <a:lumMod val="95000"/>
                    </a:schemeClr>
                  </a:solidFill>
                </a:rPr>
                <a:t>BUGS</a:t>
              </a:r>
            </a:p>
            <a:p>
              <a:pPr marL="285750" indent="-285750">
                <a:buFont typeface="Arial" pitchFamily="34" charset="0"/>
                <a:buChar char="•"/>
              </a:pPr>
              <a:r>
                <a:rPr lang="en-US" b="1" dirty="0" smtClean="0">
                  <a:solidFill>
                    <a:schemeClr val="bg1">
                      <a:lumMod val="95000"/>
                    </a:schemeClr>
                  </a:solidFill>
                </a:rPr>
                <a:t>Languages</a:t>
              </a:r>
            </a:p>
            <a:p>
              <a:pPr marL="285750" indent="-285750">
                <a:buFont typeface="Arial" pitchFamily="34" charset="0"/>
                <a:buChar char="•"/>
              </a:pPr>
              <a:r>
                <a:rPr lang="en-US" b="1" dirty="0" smtClean="0">
                  <a:solidFill>
                    <a:schemeClr val="bg1">
                      <a:lumMod val="95000"/>
                    </a:schemeClr>
                  </a:solidFill>
                </a:rPr>
                <a:t>Channel Sales to SF Integrations</a:t>
              </a:r>
            </a:p>
            <a:p>
              <a:pPr marL="285750" indent="-285750">
                <a:buFont typeface="Arial" pitchFamily="34" charset="0"/>
                <a:buChar char="•"/>
              </a:pPr>
              <a:r>
                <a:rPr lang="en-US" b="1" dirty="0" smtClean="0">
                  <a:solidFill>
                    <a:schemeClr val="bg1">
                      <a:lumMod val="95000"/>
                    </a:schemeClr>
                  </a:solidFill>
                </a:rPr>
                <a:t>Small Performance Enhancements</a:t>
              </a:r>
              <a:endParaRPr lang="en-US" b="1" dirty="0">
                <a:solidFill>
                  <a:schemeClr val="bg1">
                    <a:lumMod val="95000"/>
                  </a:schemeClr>
                </a:solidFill>
              </a:endParaRPr>
            </a:p>
          </p:txBody>
        </p:sp>
      </p:grpSp>
      <p:grpSp>
        <p:nvGrpSpPr>
          <p:cNvPr id="11" name="Group 10"/>
          <p:cNvGrpSpPr/>
          <p:nvPr/>
        </p:nvGrpSpPr>
        <p:grpSpPr>
          <a:xfrm>
            <a:off x="3048000" y="1600200"/>
            <a:ext cx="2438400" cy="4572000"/>
            <a:chOff x="3048000" y="1600200"/>
            <a:chExt cx="2438400" cy="4572000"/>
          </a:xfrm>
        </p:grpSpPr>
        <p:sp>
          <p:nvSpPr>
            <p:cNvPr id="12" name="Rounded Rectangle 11"/>
            <p:cNvSpPr/>
            <p:nvPr/>
          </p:nvSpPr>
          <p:spPr>
            <a:xfrm>
              <a:off x="3048000" y="1600200"/>
              <a:ext cx="2438400" cy="4572000"/>
            </a:xfrm>
            <a:prstGeom prst="roundRect">
              <a:avLst/>
            </a:prstGeom>
            <a:gradFill>
              <a:gsLst>
                <a:gs pos="0">
                  <a:srgbClr val="FFFFFF"/>
                </a:gs>
                <a:gs pos="7001">
                  <a:srgbClr val="E6E6E6"/>
                </a:gs>
                <a:gs pos="9000">
                  <a:schemeClr val="bg2">
                    <a:lumMod val="50000"/>
                  </a:schemeClr>
                </a:gs>
                <a:gs pos="85001">
                  <a:srgbClr val="7D8496"/>
                </a:gs>
                <a:gs pos="100000">
                  <a:srgbClr val="E6E6E6"/>
                </a:gs>
              </a:gsLst>
              <a:lin ang="5400000" scaled="0"/>
            </a:gra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500" b="1" dirty="0">
                <a:latin typeface="Aparajita" pitchFamily="34" charset="0"/>
              </a:endParaRPr>
            </a:p>
          </p:txBody>
        </p:sp>
        <p:sp>
          <p:nvSpPr>
            <p:cNvPr id="13" name="TextBox 12"/>
            <p:cNvSpPr txBox="1"/>
            <p:nvPr/>
          </p:nvSpPr>
          <p:spPr>
            <a:xfrm>
              <a:off x="3048000" y="1981200"/>
              <a:ext cx="2438400" cy="3970318"/>
            </a:xfrm>
            <a:prstGeom prst="rect">
              <a:avLst/>
            </a:prstGeom>
            <a:noFill/>
          </p:spPr>
          <p:txBody>
            <a:bodyPr wrap="square" rtlCol="0">
              <a:spAutoFit/>
            </a:bodyPr>
            <a:lstStyle/>
            <a:p>
              <a:pPr algn="ctr"/>
              <a:r>
                <a:rPr lang="en-US" b="1" dirty="0" smtClean="0">
                  <a:solidFill>
                    <a:schemeClr val="bg1">
                      <a:lumMod val="95000"/>
                    </a:schemeClr>
                  </a:solidFill>
                </a:rPr>
                <a:t>2.0.1 Feature Pack</a:t>
              </a:r>
            </a:p>
            <a:p>
              <a:endParaRPr lang="en-US" b="1" dirty="0">
                <a:solidFill>
                  <a:schemeClr val="bg1">
                    <a:lumMod val="95000"/>
                  </a:schemeClr>
                </a:solidFill>
              </a:endParaRPr>
            </a:p>
            <a:p>
              <a:pPr marL="285750" indent="-285750">
                <a:buFont typeface="Arial" pitchFamily="34" charset="0"/>
                <a:buChar char="•"/>
              </a:pPr>
              <a:r>
                <a:rPr lang="en-US" b="1" dirty="0">
                  <a:solidFill>
                    <a:schemeClr val="bg1">
                      <a:lumMod val="95000"/>
                    </a:schemeClr>
                  </a:solidFill>
                </a:rPr>
                <a:t>Major Performance Enhancements Phase I</a:t>
              </a:r>
            </a:p>
            <a:p>
              <a:pPr marL="285750" indent="-285750">
                <a:buFont typeface="Arial" pitchFamily="34" charset="0"/>
                <a:buChar char="•"/>
              </a:pPr>
              <a:r>
                <a:rPr lang="en-US" b="1" dirty="0">
                  <a:solidFill>
                    <a:schemeClr val="bg1">
                      <a:lumMod val="95000"/>
                    </a:schemeClr>
                  </a:solidFill>
                </a:rPr>
                <a:t>Navigation</a:t>
              </a:r>
            </a:p>
            <a:p>
              <a:pPr marL="742950" lvl="1" indent="-285750">
                <a:buFont typeface="Arial" pitchFamily="34" charset="0"/>
                <a:buChar char="•"/>
              </a:pPr>
              <a:r>
                <a:rPr lang="en-US" b="1" dirty="0">
                  <a:solidFill>
                    <a:schemeClr val="bg1">
                      <a:lumMod val="95000"/>
                    </a:schemeClr>
                  </a:solidFill>
                </a:rPr>
                <a:t>Explorer Bar</a:t>
              </a:r>
            </a:p>
            <a:p>
              <a:pPr marL="742950" lvl="1" indent="-285750">
                <a:buFont typeface="Arial" pitchFamily="34" charset="0"/>
                <a:buChar char="•"/>
              </a:pPr>
              <a:r>
                <a:rPr lang="en-US" b="1" dirty="0">
                  <a:solidFill>
                    <a:schemeClr val="bg1">
                      <a:lumMod val="95000"/>
                    </a:schemeClr>
                  </a:solidFill>
                </a:rPr>
                <a:t>Tree vs. Image</a:t>
              </a:r>
            </a:p>
            <a:p>
              <a:pPr marL="742950" lvl="1" indent="-285750">
                <a:buFont typeface="Arial" pitchFamily="34" charset="0"/>
                <a:buChar char="•"/>
              </a:pPr>
              <a:r>
                <a:rPr lang="en-US" b="1" dirty="0">
                  <a:solidFill>
                    <a:schemeClr val="bg1">
                      <a:lumMod val="95000"/>
                    </a:schemeClr>
                  </a:solidFill>
                </a:rPr>
                <a:t>Cart Flow</a:t>
              </a:r>
            </a:p>
            <a:p>
              <a:pPr marL="742950" lvl="1" indent="-285750">
                <a:buFont typeface="Arial" pitchFamily="34" charset="0"/>
                <a:buChar char="•"/>
              </a:pPr>
              <a:r>
                <a:rPr lang="en-US" b="1" dirty="0">
                  <a:solidFill>
                    <a:schemeClr val="bg1">
                      <a:lumMod val="95000"/>
                    </a:schemeClr>
                  </a:solidFill>
                </a:rPr>
                <a:t>Attribute </a:t>
              </a:r>
              <a:r>
                <a:rPr lang="en-US" b="1" dirty="0" smtClean="0">
                  <a:solidFill>
                    <a:schemeClr val="bg1">
                      <a:lumMod val="95000"/>
                    </a:schemeClr>
                  </a:solidFill>
                </a:rPr>
                <a:t>Filters</a:t>
              </a:r>
            </a:p>
            <a:p>
              <a:pPr marL="285750" indent="-285750">
                <a:buFont typeface="Arial" pitchFamily="34" charset="0"/>
                <a:buChar char="•"/>
              </a:pPr>
              <a:r>
                <a:rPr lang="en-US" b="1" dirty="0" smtClean="0">
                  <a:solidFill>
                    <a:schemeClr val="bg1">
                      <a:lumMod val="95000"/>
                    </a:schemeClr>
                  </a:solidFill>
                </a:rPr>
                <a:t>ERP Integrations</a:t>
              </a:r>
              <a:endParaRPr lang="en-US" b="1" dirty="0">
                <a:solidFill>
                  <a:schemeClr val="bg1">
                    <a:lumMod val="95000"/>
                  </a:schemeClr>
                </a:solidFill>
              </a:endParaRPr>
            </a:p>
          </p:txBody>
        </p:sp>
      </p:grpSp>
      <p:grpSp>
        <p:nvGrpSpPr>
          <p:cNvPr id="6" name="Group 5"/>
          <p:cNvGrpSpPr/>
          <p:nvPr/>
        </p:nvGrpSpPr>
        <p:grpSpPr>
          <a:xfrm>
            <a:off x="5867400" y="1620083"/>
            <a:ext cx="2438400" cy="4948364"/>
            <a:chOff x="5867400" y="1620083"/>
            <a:chExt cx="2438400" cy="4572000"/>
          </a:xfrm>
        </p:grpSpPr>
        <p:sp>
          <p:nvSpPr>
            <p:cNvPr id="14" name="Rounded Rectangle 13"/>
            <p:cNvSpPr/>
            <p:nvPr/>
          </p:nvSpPr>
          <p:spPr>
            <a:xfrm>
              <a:off x="5867400" y="1620083"/>
              <a:ext cx="2438400" cy="4572000"/>
            </a:xfrm>
            <a:prstGeom prst="roundRect">
              <a:avLst/>
            </a:prstGeom>
            <a:gradFill>
              <a:gsLst>
                <a:gs pos="0">
                  <a:srgbClr val="FFFFFF"/>
                </a:gs>
                <a:gs pos="7001">
                  <a:srgbClr val="E6E6E6"/>
                </a:gs>
                <a:gs pos="9000">
                  <a:schemeClr val="bg2">
                    <a:lumMod val="50000"/>
                  </a:schemeClr>
                </a:gs>
                <a:gs pos="85001">
                  <a:srgbClr val="7D8496"/>
                </a:gs>
                <a:gs pos="100000">
                  <a:srgbClr val="E6E6E6"/>
                </a:gs>
              </a:gsLst>
              <a:lin ang="5400000" scaled="0"/>
            </a:gra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500" b="1" dirty="0">
                <a:latin typeface="Aparajita" pitchFamily="34" charset="0"/>
              </a:endParaRPr>
            </a:p>
          </p:txBody>
        </p:sp>
        <p:sp>
          <p:nvSpPr>
            <p:cNvPr id="15" name="TextBox 14"/>
            <p:cNvSpPr txBox="1"/>
            <p:nvPr/>
          </p:nvSpPr>
          <p:spPr>
            <a:xfrm>
              <a:off x="5867400" y="2001083"/>
              <a:ext cx="2438400" cy="3156481"/>
            </a:xfrm>
            <a:prstGeom prst="rect">
              <a:avLst/>
            </a:prstGeom>
            <a:noFill/>
          </p:spPr>
          <p:txBody>
            <a:bodyPr wrap="square" rtlCol="0">
              <a:spAutoFit/>
            </a:bodyPr>
            <a:lstStyle/>
            <a:p>
              <a:pPr algn="ctr"/>
              <a:r>
                <a:rPr lang="en-US" b="1" dirty="0" smtClean="0">
                  <a:solidFill>
                    <a:schemeClr val="bg1">
                      <a:lumMod val="95000"/>
                    </a:schemeClr>
                  </a:solidFill>
                </a:rPr>
                <a:t>2.0.2 &amp; Beyond</a:t>
              </a:r>
            </a:p>
            <a:p>
              <a:endParaRPr lang="en-US" b="1" dirty="0">
                <a:solidFill>
                  <a:schemeClr val="bg1">
                    <a:lumMod val="95000"/>
                  </a:schemeClr>
                </a:solidFill>
              </a:endParaRPr>
            </a:p>
            <a:p>
              <a:pPr marL="285750" indent="-285750">
                <a:buFont typeface="Arial" pitchFamily="34" charset="0"/>
                <a:buChar char="•"/>
              </a:pPr>
              <a:r>
                <a:rPr lang="en-US" b="1" dirty="0">
                  <a:solidFill>
                    <a:schemeClr val="bg1">
                      <a:lumMod val="95000"/>
                    </a:schemeClr>
                  </a:solidFill>
                </a:rPr>
                <a:t>Performance Enhancements Phase II</a:t>
              </a:r>
            </a:p>
            <a:p>
              <a:pPr marL="285750" indent="-285750">
                <a:buFont typeface="Arial" pitchFamily="34" charset="0"/>
                <a:buChar char="•"/>
              </a:pPr>
              <a:r>
                <a:rPr lang="en-US" b="1" dirty="0" smtClean="0">
                  <a:solidFill>
                    <a:schemeClr val="bg1">
                      <a:lumMod val="95000"/>
                    </a:schemeClr>
                  </a:solidFill>
                </a:rPr>
                <a:t>Punch-Out</a:t>
              </a:r>
              <a:endParaRPr lang="en-US" b="1" dirty="0">
                <a:solidFill>
                  <a:schemeClr val="bg1">
                    <a:lumMod val="95000"/>
                  </a:schemeClr>
                </a:solidFill>
              </a:endParaRPr>
            </a:p>
            <a:p>
              <a:pPr marL="285750" indent="-285750">
                <a:buFont typeface="Arial" pitchFamily="34" charset="0"/>
                <a:buChar char="•"/>
              </a:pPr>
              <a:r>
                <a:rPr lang="en-US" b="1" dirty="0" smtClean="0">
                  <a:solidFill>
                    <a:schemeClr val="bg1">
                      <a:lumMod val="95000"/>
                    </a:schemeClr>
                  </a:solidFill>
                </a:rPr>
                <a:t>Configurator</a:t>
              </a:r>
              <a:endParaRPr lang="en-US" b="1" dirty="0">
                <a:solidFill>
                  <a:schemeClr val="bg1">
                    <a:lumMod val="95000"/>
                  </a:schemeClr>
                </a:solidFill>
              </a:endParaRPr>
            </a:p>
            <a:p>
              <a:pPr marL="285750" indent="-285750">
                <a:buFont typeface="Arial" pitchFamily="34" charset="0"/>
                <a:buChar char="•"/>
              </a:pPr>
              <a:r>
                <a:rPr lang="en-US" b="1" dirty="0">
                  <a:solidFill>
                    <a:schemeClr val="bg1">
                      <a:lumMod val="95000"/>
                    </a:schemeClr>
                  </a:solidFill>
                </a:rPr>
                <a:t>SEO </a:t>
              </a:r>
              <a:r>
                <a:rPr lang="en-US" b="1" dirty="0" smtClean="0">
                  <a:solidFill>
                    <a:schemeClr val="bg1">
                      <a:lumMod val="95000"/>
                    </a:schemeClr>
                  </a:solidFill>
                </a:rPr>
                <a:t>Improvements</a:t>
              </a:r>
            </a:p>
            <a:p>
              <a:pPr marL="285750" indent="-285750">
                <a:buFont typeface="Arial" pitchFamily="34" charset="0"/>
                <a:buChar char="•"/>
              </a:pPr>
              <a:r>
                <a:rPr lang="en-US" b="1" dirty="0" err="1" smtClean="0">
                  <a:solidFill>
                    <a:schemeClr val="bg1">
                      <a:lumMod val="95000"/>
                    </a:schemeClr>
                  </a:solidFill>
                </a:rPr>
                <a:t>CenPOS</a:t>
              </a:r>
              <a:r>
                <a:rPr lang="en-US" b="1" dirty="0" smtClean="0">
                  <a:solidFill>
                    <a:schemeClr val="bg1">
                      <a:lumMod val="95000"/>
                    </a:schemeClr>
                  </a:solidFill>
                </a:rPr>
                <a:t> </a:t>
              </a:r>
              <a:endParaRPr lang="en-US" b="1" dirty="0">
                <a:solidFill>
                  <a:schemeClr val="bg1">
                    <a:lumMod val="95000"/>
                  </a:schemeClr>
                </a:solidFill>
              </a:endParaRPr>
            </a:p>
            <a:p>
              <a:pPr marL="285750" indent="-285750">
                <a:buFont typeface="Arial" pitchFamily="34" charset="0"/>
                <a:buChar char="•"/>
              </a:pPr>
              <a:r>
                <a:rPr lang="en-US" b="1" dirty="0" err="1" smtClean="0">
                  <a:solidFill>
                    <a:schemeClr val="bg1">
                      <a:lumMod val="95000"/>
                    </a:schemeClr>
                  </a:solidFill>
                </a:rPr>
                <a:t>epaCube</a:t>
              </a:r>
              <a:endParaRPr lang="en-US" b="1" dirty="0" smtClean="0">
                <a:solidFill>
                  <a:schemeClr val="bg1">
                    <a:lumMod val="95000"/>
                  </a:schemeClr>
                </a:solidFill>
              </a:endParaRPr>
            </a:p>
            <a:p>
              <a:pPr marL="285750" indent="-285750">
                <a:buFont typeface="Arial" pitchFamily="34" charset="0"/>
                <a:buChar char="•"/>
              </a:pPr>
              <a:r>
                <a:rPr lang="en-US" b="1" dirty="0" smtClean="0">
                  <a:solidFill>
                    <a:schemeClr val="bg1">
                      <a:lumMod val="95000"/>
                    </a:schemeClr>
                  </a:solidFill>
                </a:rPr>
                <a:t>Google Analytics</a:t>
              </a:r>
              <a:endParaRPr lang="en-US" b="1" dirty="0">
                <a:solidFill>
                  <a:schemeClr val="bg1">
                    <a:lumMod val="95000"/>
                  </a:schemeClr>
                </a:solidFill>
              </a:endParaRPr>
            </a:p>
          </p:txBody>
        </p:sp>
      </p:grpSp>
    </p:spTree>
    <p:extLst>
      <p:ext uri="{BB962C8B-B14F-4D97-AF65-F5344CB8AC3E}">
        <p14:creationId xmlns:p14="http://schemas.microsoft.com/office/powerpoint/2010/main" val="20956629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25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25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Punch - Out</a:t>
            </a:r>
            <a:endParaRPr lang="en-US" dirty="0"/>
          </a:p>
        </p:txBody>
      </p:sp>
      <p:sp>
        <p:nvSpPr>
          <p:cNvPr id="3" name="Footer Placeholder 2"/>
          <p:cNvSpPr>
            <a:spLocks noGrp="1"/>
          </p:cNvSpPr>
          <p:nvPr>
            <p:ph type="ftr" sz="quarter" idx="3"/>
          </p:nvPr>
        </p:nvSpPr>
        <p:spPr/>
        <p:txBody>
          <a:bodyPr/>
          <a:lstStyle/>
          <a:p>
            <a:r>
              <a:rPr lang="en-US" smtClean="0">
                <a:solidFill>
                  <a:srgbClr val="CDCCCC"/>
                </a:solidFill>
              </a:rPr>
              <a:t>Copyright © 2011 Infor. All rights reserved. </a:t>
            </a:r>
            <a:endParaRPr lang="en-US" dirty="0">
              <a:solidFill>
                <a:srgbClr val="CDCCCC"/>
              </a:solidFill>
            </a:endParaRPr>
          </a:p>
        </p:txBody>
      </p:sp>
      <p:sp>
        <p:nvSpPr>
          <p:cNvPr id="4" name="Slide Number Placeholder 3"/>
          <p:cNvSpPr>
            <a:spLocks noGrp="1"/>
          </p:cNvSpPr>
          <p:nvPr>
            <p:ph type="sldNum" sz="quarter" idx="4"/>
          </p:nvPr>
        </p:nvSpPr>
        <p:spPr/>
        <p:txBody>
          <a:bodyPr/>
          <a:lstStyle/>
          <a:p>
            <a:fld id="{55A404A9-0BF6-4A3A-83B8-EA5F99A6E967}" type="slidenum">
              <a:rPr lang="en-US" smtClean="0">
                <a:solidFill>
                  <a:srgbClr val="CDCCCC"/>
                </a:solidFill>
              </a:rPr>
              <a:pPr/>
              <a:t>18</a:t>
            </a:fld>
            <a:endParaRPr lang="en-US">
              <a:solidFill>
                <a:srgbClr val="CDCCCC"/>
              </a:solidFill>
            </a:endParaRPr>
          </a:p>
        </p:txBody>
      </p:sp>
      <p:sp>
        <p:nvSpPr>
          <p:cNvPr id="5" name="Content Placeholder 2"/>
          <p:cNvSpPr txBox="1">
            <a:spLocks/>
          </p:cNvSpPr>
          <p:nvPr/>
        </p:nvSpPr>
        <p:spPr>
          <a:xfrm>
            <a:off x="304800" y="1298575"/>
            <a:ext cx="8562975" cy="5026025"/>
          </a:xfrm>
          <a:prstGeom prst="rect">
            <a:avLst/>
          </a:prstGeom>
        </p:spPr>
        <p:txBody>
          <a:bodyPr>
            <a:normAutofit/>
          </a:bodyPr>
          <a:lstStyle>
            <a:lvl1pPr marL="342900" indent="-342900" algn="l" defTabSz="914400" rtl="0" eaLnBrk="1" latinLnBrk="0" hangingPunct="1">
              <a:lnSpc>
                <a:spcPct val="90000"/>
              </a:lnSpc>
              <a:spcBef>
                <a:spcPts val="1800"/>
              </a:spcBef>
              <a:buClr>
                <a:schemeClr val="tx2"/>
              </a:buClr>
              <a:buFont typeface="Webdings" pitchFamily="18" charset="2"/>
              <a:buChar char="4"/>
              <a:defRPr sz="2400" kern="1200">
                <a:solidFill>
                  <a:schemeClr val="tx1"/>
                </a:solidFill>
                <a:latin typeface="Arial" pitchFamily="34" charset="0"/>
                <a:ea typeface="+mn-ea"/>
                <a:cs typeface="Arial" pitchFamily="34" charset="0"/>
              </a:defRPr>
            </a:lvl1pPr>
            <a:lvl2pPr marL="568325" indent="-279400" algn="l" defTabSz="914400" rtl="0" eaLnBrk="1" latinLnBrk="0" hangingPunct="1">
              <a:lnSpc>
                <a:spcPct val="90000"/>
              </a:lnSpc>
              <a:spcBef>
                <a:spcPts val="600"/>
              </a:spcBef>
              <a:buClr>
                <a:schemeClr val="tx2"/>
              </a:buClr>
              <a:buFont typeface="Webdings" pitchFamily="18" charset="2"/>
              <a:buChar char="4"/>
              <a:defRPr sz="2000" kern="1200">
                <a:solidFill>
                  <a:schemeClr val="tx1"/>
                </a:solidFill>
                <a:latin typeface="Arial" pitchFamily="34" charset="0"/>
                <a:ea typeface="+mn-ea"/>
                <a:cs typeface="Arial" pitchFamily="34" charset="0"/>
              </a:defRPr>
            </a:lvl2pPr>
            <a:lvl3pPr marL="741363" indent="-23018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3pPr>
            <a:lvl4pPr marL="914400" indent="-23018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4pPr>
            <a:lvl5pPr marL="1030288" indent="-17303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dirty="0" smtClean="0">
                <a:latin typeface="Arial" charset="0"/>
                <a:cs typeface="Arial" charset="0"/>
              </a:rPr>
              <a:t>What is being offered?</a:t>
            </a:r>
          </a:p>
          <a:p>
            <a:pPr lvl="1">
              <a:defRPr/>
            </a:pPr>
            <a:r>
              <a:rPr lang="x-none" smtClean="0">
                <a:latin typeface="Arial"/>
                <a:ea typeface="Arial"/>
                <a:cs typeface="Arial"/>
                <a:sym typeface="Arial"/>
              </a:rPr>
              <a:t>Storefront </a:t>
            </a:r>
            <a:r>
              <a:rPr lang="x-none">
                <a:latin typeface="Arial"/>
                <a:ea typeface="Arial"/>
                <a:cs typeface="Arial"/>
                <a:sym typeface="Arial"/>
              </a:rPr>
              <a:t>Commerce acts as a PunchOut site that provides an electronic catalog that is accessible from a third party purchasing </a:t>
            </a:r>
            <a:r>
              <a:rPr lang="x-none" smtClean="0">
                <a:latin typeface="Arial"/>
                <a:ea typeface="Arial"/>
                <a:cs typeface="Arial"/>
                <a:sym typeface="Arial"/>
              </a:rPr>
              <a:t>application</a:t>
            </a:r>
            <a:endParaRPr lang="en-US" dirty="0">
              <a:latin typeface="Arial"/>
              <a:ea typeface="Arial"/>
              <a:cs typeface="Arial"/>
              <a:sym typeface="Arial"/>
            </a:endParaRPr>
          </a:p>
          <a:p>
            <a:pPr lvl="1">
              <a:defRPr/>
            </a:pPr>
            <a:r>
              <a:rPr lang="x-none" smtClean="0">
                <a:latin typeface="Arial"/>
                <a:ea typeface="Arial"/>
                <a:cs typeface="Arial"/>
                <a:sym typeface="Arial"/>
              </a:rPr>
              <a:t>Support </a:t>
            </a:r>
            <a:r>
              <a:rPr lang="x-none">
                <a:latin typeface="Arial"/>
                <a:ea typeface="Arial"/>
                <a:cs typeface="Arial"/>
                <a:sym typeface="Arial"/>
              </a:rPr>
              <a:t>for several document types, </a:t>
            </a:r>
            <a:r>
              <a:rPr lang="x-none" smtClean="0">
                <a:latin typeface="Arial"/>
                <a:ea typeface="Arial"/>
                <a:cs typeface="Arial"/>
                <a:sym typeface="Arial"/>
              </a:rPr>
              <a:t>including:</a:t>
            </a:r>
            <a:endParaRPr lang="en-US" dirty="0" smtClean="0">
              <a:latin typeface="Arial"/>
              <a:ea typeface="Arial"/>
              <a:cs typeface="Arial"/>
              <a:sym typeface="Arial"/>
            </a:endParaRPr>
          </a:p>
          <a:p>
            <a:pPr lvl="2">
              <a:defRPr/>
            </a:pPr>
            <a:r>
              <a:rPr lang="x-none" smtClean="0">
                <a:latin typeface="Arial"/>
                <a:ea typeface="Arial"/>
                <a:cs typeface="Arial"/>
                <a:sym typeface="Arial"/>
              </a:rPr>
              <a:t>Commerce </a:t>
            </a:r>
            <a:r>
              <a:rPr lang="x-none">
                <a:latin typeface="Arial"/>
                <a:ea typeface="Arial"/>
                <a:cs typeface="Arial"/>
                <a:sym typeface="Arial"/>
              </a:rPr>
              <a:t>Extensible Markup Language (</a:t>
            </a:r>
            <a:r>
              <a:rPr lang="x-none" smtClean="0">
                <a:latin typeface="Arial"/>
                <a:ea typeface="Arial"/>
                <a:cs typeface="Arial"/>
                <a:sym typeface="Arial"/>
              </a:rPr>
              <a:t>CXML)</a:t>
            </a:r>
            <a:endParaRPr lang="en-US" dirty="0" smtClean="0">
              <a:latin typeface="Arial"/>
              <a:ea typeface="Arial"/>
              <a:cs typeface="Arial"/>
              <a:sym typeface="Arial"/>
            </a:endParaRPr>
          </a:p>
          <a:p>
            <a:pPr lvl="2">
              <a:defRPr/>
            </a:pPr>
            <a:r>
              <a:rPr lang="x-none" smtClean="0">
                <a:latin typeface="Arial"/>
                <a:ea typeface="Arial"/>
                <a:cs typeface="Arial"/>
                <a:sym typeface="Arial"/>
              </a:rPr>
              <a:t>SAP </a:t>
            </a:r>
            <a:r>
              <a:rPr lang="x-none">
                <a:latin typeface="Arial"/>
                <a:ea typeface="Arial"/>
                <a:cs typeface="Arial"/>
                <a:sym typeface="Arial"/>
              </a:rPr>
              <a:t>Open Catalog Interface (OCI</a:t>
            </a:r>
            <a:r>
              <a:rPr lang="x-none" smtClean="0">
                <a:latin typeface="Arial"/>
                <a:ea typeface="Arial"/>
                <a:cs typeface="Arial"/>
                <a:sym typeface="Arial"/>
              </a:rPr>
              <a:t>)</a:t>
            </a:r>
            <a:endParaRPr lang="en-US" dirty="0" smtClean="0">
              <a:latin typeface="Arial"/>
              <a:ea typeface="Arial"/>
              <a:cs typeface="Arial"/>
              <a:sym typeface="Arial"/>
            </a:endParaRPr>
          </a:p>
          <a:p>
            <a:pPr lvl="1">
              <a:defRPr/>
            </a:pPr>
            <a:r>
              <a:rPr lang="en-US" dirty="0" smtClean="0">
                <a:latin typeface="Arial"/>
                <a:ea typeface="Arial"/>
                <a:cs typeface="Arial"/>
                <a:sym typeface="Arial"/>
              </a:rPr>
              <a:t>Indirect Punch-Out </a:t>
            </a:r>
          </a:p>
          <a:p>
            <a:pPr lvl="2">
              <a:defRPr/>
            </a:pPr>
            <a:r>
              <a:rPr lang="x-none" smtClean="0">
                <a:latin typeface="Arial"/>
                <a:ea typeface="Arial"/>
                <a:cs typeface="Arial"/>
                <a:sym typeface="Arial"/>
              </a:rPr>
              <a:t>User </a:t>
            </a:r>
            <a:r>
              <a:rPr lang="x-none">
                <a:latin typeface="Arial"/>
                <a:ea typeface="Arial"/>
                <a:cs typeface="Arial"/>
                <a:sym typeface="Arial"/>
              </a:rPr>
              <a:t>login request sent via XML to Storefront with </a:t>
            </a:r>
            <a:r>
              <a:rPr lang="x-none" smtClean="0">
                <a:latin typeface="Arial"/>
                <a:ea typeface="Arial"/>
                <a:cs typeface="Arial"/>
                <a:sym typeface="Arial"/>
              </a:rPr>
              <a:t>credentials</a:t>
            </a:r>
            <a:endParaRPr lang="en-US" dirty="0" smtClean="0">
              <a:latin typeface="Arial"/>
              <a:ea typeface="Arial"/>
              <a:cs typeface="Arial"/>
              <a:sym typeface="Arial"/>
            </a:endParaRPr>
          </a:p>
          <a:p>
            <a:pPr lvl="2">
              <a:defRPr/>
            </a:pPr>
            <a:r>
              <a:rPr lang="x-none" smtClean="0">
                <a:latin typeface="Arial"/>
                <a:ea typeface="Arial"/>
                <a:cs typeface="Arial"/>
                <a:sym typeface="Arial"/>
              </a:rPr>
              <a:t>Storefront </a:t>
            </a:r>
            <a:r>
              <a:rPr lang="x-none">
                <a:latin typeface="Arial"/>
                <a:ea typeface="Arial"/>
                <a:cs typeface="Arial"/>
                <a:sym typeface="Arial"/>
              </a:rPr>
              <a:t>then sends a connect URL with user session information in a URL to third </a:t>
            </a:r>
            <a:r>
              <a:rPr lang="x-none" smtClean="0">
                <a:latin typeface="Arial"/>
                <a:ea typeface="Arial"/>
                <a:cs typeface="Arial"/>
                <a:sym typeface="Arial"/>
              </a:rPr>
              <a:t>party</a:t>
            </a:r>
            <a:endParaRPr lang="en-US" dirty="0" smtClean="0">
              <a:latin typeface="Arial"/>
              <a:ea typeface="Arial"/>
              <a:cs typeface="Arial"/>
              <a:sym typeface="Arial"/>
            </a:endParaRPr>
          </a:p>
          <a:p>
            <a:pPr lvl="2">
              <a:defRPr/>
            </a:pPr>
            <a:r>
              <a:rPr lang="x-none" smtClean="0">
                <a:latin typeface="Arial"/>
                <a:ea typeface="Arial"/>
                <a:cs typeface="Arial"/>
                <a:sym typeface="Arial"/>
              </a:rPr>
              <a:t>“Hand Shake”</a:t>
            </a:r>
            <a:endParaRPr lang="en-US" dirty="0" smtClean="0">
              <a:latin typeface="Arial"/>
              <a:ea typeface="Arial"/>
              <a:cs typeface="Arial"/>
              <a:sym typeface="Arial"/>
            </a:endParaRPr>
          </a:p>
          <a:p>
            <a:pPr lvl="2">
              <a:defRPr/>
            </a:pPr>
            <a:r>
              <a:rPr lang="x-none" smtClean="0">
                <a:latin typeface="Arial"/>
                <a:ea typeface="Arial"/>
                <a:cs typeface="Arial"/>
                <a:sym typeface="Arial"/>
              </a:rPr>
              <a:t>More </a:t>
            </a:r>
            <a:r>
              <a:rPr lang="x-none">
                <a:latin typeface="Arial"/>
                <a:ea typeface="Arial"/>
                <a:cs typeface="Arial"/>
                <a:sym typeface="Arial"/>
              </a:rPr>
              <a:t>secure than direct punchout</a:t>
            </a:r>
          </a:p>
          <a:p>
            <a:pPr lvl="2">
              <a:defRPr/>
            </a:pPr>
            <a:endParaRPr lang="x-none">
              <a:latin typeface="Arial"/>
              <a:ea typeface="Arial"/>
              <a:cs typeface="Arial"/>
              <a:sym typeface="Arial"/>
            </a:endParaRPr>
          </a:p>
          <a:p>
            <a:pPr lvl="1">
              <a:defRPr/>
            </a:pPr>
            <a:endParaRPr lang="x-none">
              <a:latin typeface="Arial"/>
              <a:ea typeface="Arial"/>
              <a:cs typeface="Arial"/>
              <a:sym typeface="Arial"/>
            </a:endParaRPr>
          </a:p>
          <a:p>
            <a:pPr marL="288925" lvl="1" indent="0">
              <a:buNone/>
              <a:defRPr/>
            </a:pPr>
            <a:endParaRPr lang="en-US" dirty="0">
              <a:latin typeface="Arial" charset="0"/>
              <a:cs typeface="Arial" charset="0"/>
            </a:endParaRPr>
          </a:p>
          <a:p>
            <a:pPr lvl="1">
              <a:defRPr/>
            </a:pPr>
            <a:endParaRPr lang="en-US" dirty="0" smtClean="0">
              <a:latin typeface="Arial" charset="0"/>
              <a:cs typeface="Arial" charset="0"/>
            </a:endParaRPr>
          </a:p>
          <a:p>
            <a:pPr>
              <a:defRPr/>
            </a:pPr>
            <a:endParaRPr lang="en-US" dirty="0" smtClean="0">
              <a:latin typeface="Arial" charset="0"/>
              <a:cs typeface="Arial" charset="0"/>
            </a:endParaRPr>
          </a:p>
          <a:p>
            <a:pPr marL="0" indent="0">
              <a:buFont typeface="Webdings" pitchFamily="18" charset="2"/>
              <a:buNone/>
              <a:defRPr/>
            </a:pPr>
            <a:endParaRPr lang="en-US" dirty="0" smtClean="0">
              <a:latin typeface="Arial" charset="0"/>
              <a:cs typeface="Arial" charset="0"/>
            </a:endParaRPr>
          </a:p>
        </p:txBody>
      </p:sp>
    </p:spTree>
    <p:extLst>
      <p:ext uri="{BB962C8B-B14F-4D97-AF65-F5344CB8AC3E}">
        <p14:creationId xmlns:p14="http://schemas.microsoft.com/office/powerpoint/2010/main" val="4009199823"/>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Punch – Out Flow</a:t>
            </a:r>
            <a:endParaRPr lang="en-US" dirty="0"/>
          </a:p>
        </p:txBody>
      </p:sp>
      <p:sp>
        <p:nvSpPr>
          <p:cNvPr id="3" name="Footer Placeholder 2"/>
          <p:cNvSpPr>
            <a:spLocks noGrp="1"/>
          </p:cNvSpPr>
          <p:nvPr>
            <p:ph type="ftr" sz="quarter" idx="3"/>
          </p:nvPr>
        </p:nvSpPr>
        <p:spPr/>
        <p:txBody>
          <a:bodyPr/>
          <a:lstStyle/>
          <a:p>
            <a:r>
              <a:rPr lang="en-US" smtClean="0">
                <a:solidFill>
                  <a:srgbClr val="CDCCCC"/>
                </a:solidFill>
              </a:rPr>
              <a:t>Copyright © 2011 Infor. All rights reserved. </a:t>
            </a:r>
            <a:endParaRPr lang="en-US" dirty="0">
              <a:solidFill>
                <a:srgbClr val="CDCCCC"/>
              </a:solidFill>
            </a:endParaRPr>
          </a:p>
        </p:txBody>
      </p:sp>
      <p:sp>
        <p:nvSpPr>
          <p:cNvPr id="4" name="Slide Number Placeholder 3"/>
          <p:cNvSpPr>
            <a:spLocks noGrp="1"/>
          </p:cNvSpPr>
          <p:nvPr>
            <p:ph type="sldNum" sz="quarter" idx="4"/>
          </p:nvPr>
        </p:nvSpPr>
        <p:spPr/>
        <p:txBody>
          <a:bodyPr/>
          <a:lstStyle/>
          <a:p>
            <a:fld id="{55A404A9-0BF6-4A3A-83B8-EA5F99A6E967}" type="slidenum">
              <a:rPr lang="en-US" smtClean="0">
                <a:solidFill>
                  <a:srgbClr val="CDCCCC"/>
                </a:solidFill>
              </a:rPr>
              <a:pPr/>
              <a:t>19</a:t>
            </a:fld>
            <a:endParaRPr lang="en-US">
              <a:solidFill>
                <a:srgbClr val="CDCCCC"/>
              </a:solidFill>
            </a:endParaRPr>
          </a:p>
        </p:txBody>
      </p:sp>
      <p:sp>
        <p:nvSpPr>
          <p:cNvPr id="7" name="Shape 88"/>
          <p:cNvSpPr txBox="1"/>
          <p:nvPr/>
        </p:nvSpPr>
        <p:spPr>
          <a:xfrm>
            <a:off x="316274" y="4936188"/>
            <a:ext cx="762000" cy="369291"/>
          </a:xfrm>
          <a:prstGeom prst="rect">
            <a:avLst/>
          </a:prstGeom>
          <a:noFill/>
          <a:ln>
            <a:noFill/>
          </a:ln>
        </p:spPr>
        <p:txBody>
          <a:bodyPr lIns="91425" tIns="45700" rIns="91425" bIns="45700" anchor="ctr" anchorCtr="0">
            <a:spAutoFit/>
          </a:bodyPr>
          <a:lstStyle/>
          <a:p>
            <a:pPr marL="0" marR="0" lvl="0" indent="0" algn="ctr" rtl="0">
              <a:lnSpc>
                <a:spcPct val="100000"/>
              </a:lnSpc>
              <a:spcBef>
                <a:spcPts val="0"/>
              </a:spcBef>
              <a:spcAft>
                <a:spcPts val="0"/>
              </a:spcAft>
              <a:buClr>
                <a:schemeClr val="dk1"/>
              </a:buClr>
              <a:buSzPct val="25000"/>
              <a:buFont typeface="Arial"/>
              <a:buNone/>
            </a:pPr>
            <a:r>
              <a:rPr lang="x-none"/>
              <a:t> </a:t>
            </a:r>
            <a:r>
              <a:rPr lang="en-US" b="1" dirty="0" smtClean="0"/>
              <a:t>ERP</a:t>
            </a:r>
            <a:endParaRPr lang="x-none" b="1"/>
          </a:p>
        </p:txBody>
      </p:sp>
      <p:sp>
        <p:nvSpPr>
          <p:cNvPr id="8" name="Shape 89"/>
          <p:cNvSpPr/>
          <p:nvPr/>
        </p:nvSpPr>
        <p:spPr>
          <a:xfrm>
            <a:off x="7440974" y="2971800"/>
            <a:ext cx="457200" cy="555427"/>
          </a:xfrm>
          <a:prstGeom prst="downArrow">
            <a:avLst>
              <a:gd name="adj1" fmla="val 50000"/>
              <a:gd name="adj2" fmla="val 41667"/>
            </a:avLst>
          </a:prstGeom>
          <a:gradFill>
            <a:gsLst>
              <a:gs pos="0">
                <a:schemeClr val="lt2"/>
              </a:gs>
              <a:gs pos="100000">
                <a:srgbClr val="54534A">
                  <a:alpha val="79607"/>
                </a:srgbClr>
              </a:gs>
            </a:gsLst>
            <a:lin ang="0" scaled="0"/>
          </a:gradFill>
          <a:ln w="9525" cap="flat">
            <a:solidFill>
              <a:schemeClr val="dk1"/>
            </a:solidFill>
            <a:prstDash val="solid"/>
            <a:miter/>
            <a:headEnd type="none" w="med" len="med"/>
            <a:tailEnd type="none" w="med" len="med"/>
          </a:ln>
        </p:spPr>
        <p:txBody>
          <a:bodyPr lIns="91425" tIns="45700" rIns="91425" bIns="45700" anchor="ctr" anchorCtr="0">
            <a:spAutoFit/>
          </a:bodyPr>
          <a:lstStyle/>
          <a:p>
            <a:endParaRPr/>
          </a:p>
        </p:txBody>
      </p:sp>
      <p:grpSp>
        <p:nvGrpSpPr>
          <p:cNvPr id="9" name="Shape 90"/>
          <p:cNvGrpSpPr/>
          <p:nvPr/>
        </p:nvGrpSpPr>
        <p:grpSpPr>
          <a:xfrm>
            <a:off x="4773973" y="4114799"/>
            <a:ext cx="1036638" cy="1066799"/>
            <a:chOff x="424" y="1487"/>
            <a:chExt cx="1114" cy="1346"/>
          </a:xfrm>
        </p:grpSpPr>
        <p:grpSp>
          <p:nvGrpSpPr>
            <p:cNvPr id="10" name="Shape 91"/>
            <p:cNvGrpSpPr/>
            <p:nvPr/>
          </p:nvGrpSpPr>
          <p:grpSpPr>
            <a:xfrm>
              <a:off x="424" y="1487"/>
              <a:ext cx="1114" cy="1346"/>
              <a:chOff x="3677" y="646"/>
              <a:chExt cx="737" cy="985"/>
            </a:xfrm>
          </p:grpSpPr>
          <p:sp>
            <p:nvSpPr>
              <p:cNvPr id="12" name="Shape 92"/>
              <p:cNvSpPr/>
              <p:nvPr/>
            </p:nvSpPr>
            <p:spPr>
              <a:xfrm>
                <a:off x="3677" y="646"/>
                <a:ext cx="737" cy="985"/>
              </a:xfrm>
              <a:custGeom>
                <a:avLst/>
                <a:gdLst/>
                <a:ahLst/>
                <a:cxnLst/>
                <a:rect l="0" t="0" r="0" b="0"/>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Lst>
              </a:custGeom>
              <a:solidFill>
                <a:srgbClr val="F7FFAF"/>
              </a:solidFill>
              <a:ln w="9525" cap="flat">
                <a:solidFill>
                  <a:srgbClr val="000000"/>
                </a:solidFill>
                <a:prstDash val="solid"/>
                <a:miter/>
                <a:headEnd type="none" w="med" len="med"/>
                <a:tailEnd type="none" w="med" len="med"/>
              </a:ln>
            </p:spPr>
            <p:txBody>
              <a:bodyPr lIns="91425" tIns="45700" rIns="91425" bIns="45700" anchor="t" anchorCtr="0">
                <a:spAutoFit/>
              </a:bodyPr>
              <a:lstStyle/>
              <a:p>
                <a:endParaRPr/>
              </a:p>
            </p:txBody>
          </p:sp>
          <p:cxnSp>
            <p:nvCxnSpPr>
              <p:cNvPr id="13" name="Shape 93"/>
              <p:cNvCxnSpPr/>
              <p:nvPr/>
            </p:nvCxnSpPr>
            <p:spPr>
              <a:xfrm>
                <a:off x="3743" y="1007"/>
                <a:ext cx="623" cy="0"/>
              </a:xfrm>
              <a:prstGeom prst="straightConnector1">
                <a:avLst/>
              </a:prstGeom>
              <a:noFill/>
              <a:ln w="12700" cap="flat">
                <a:solidFill>
                  <a:schemeClr val="dk1"/>
                </a:solidFill>
                <a:prstDash val="solid"/>
                <a:round/>
                <a:headEnd type="none" w="med" len="med"/>
                <a:tailEnd type="none" w="med" len="med"/>
              </a:ln>
            </p:spPr>
          </p:cxnSp>
          <p:cxnSp>
            <p:nvCxnSpPr>
              <p:cNvPr id="14" name="Shape 94"/>
              <p:cNvCxnSpPr/>
              <p:nvPr/>
            </p:nvCxnSpPr>
            <p:spPr>
              <a:xfrm>
                <a:off x="3743" y="1103"/>
                <a:ext cx="623" cy="0"/>
              </a:xfrm>
              <a:prstGeom prst="straightConnector1">
                <a:avLst/>
              </a:prstGeom>
              <a:noFill/>
              <a:ln w="12700" cap="flat">
                <a:solidFill>
                  <a:schemeClr val="dk1"/>
                </a:solidFill>
                <a:prstDash val="solid"/>
                <a:round/>
                <a:headEnd type="none" w="med" len="med"/>
                <a:tailEnd type="none" w="med" len="med"/>
              </a:ln>
            </p:spPr>
          </p:cxnSp>
          <p:cxnSp>
            <p:nvCxnSpPr>
              <p:cNvPr id="15" name="Shape 95"/>
              <p:cNvCxnSpPr/>
              <p:nvPr/>
            </p:nvCxnSpPr>
            <p:spPr>
              <a:xfrm>
                <a:off x="3743" y="1200"/>
                <a:ext cx="623" cy="0"/>
              </a:xfrm>
              <a:prstGeom prst="straightConnector1">
                <a:avLst/>
              </a:prstGeom>
              <a:noFill/>
              <a:ln w="12700" cap="flat">
                <a:solidFill>
                  <a:schemeClr val="dk1"/>
                </a:solidFill>
                <a:prstDash val="solid"/>
                <a:round/>
                <a:headEnd type="none" w="med" len="med"/>
                <a:tailEnd type="none" w="med" len="med"/>
              </a:ln>
            </p:spPr>
          </p:cxnSp>
          <p:cxnSp>
            <p:nvCxnSpPr>
              <p:cNvPr id="16" name="Shape 96"/>
              <p:cNvCxnSpPr/>
              <p:nvPr/>
            </p:nvCxnSpPr>
            <p:spPr>
              <a:xfrm>
                <a:off x="3743" y="1296"/>
                <a:ext cx="623" cy="0"/>
              </a:xfrm>
              <a:prstGeom prst="straightConnector1">
                <a:avLst/>
              </a:prstGeom>
              <a:noFill/>
              <a:ln w="12700" cap="flat">
                <a:solidFill>
                  <a:schemeClr val="dk1"/>
                </a:solidFill>
                <a:prstDash val="solid"/>
                <a:round/>
                <a:headEnd type="none" w="med" len="med"/>
                <a:tailEnd type="none" w="med" len="med"/>
              </a:ln>
            </p:spPr>
          </p:cxnSp>
          <p:cxnSp>
            <p:nvCxnSpPr>
              <p:cNvPr id="17" name="Shape 97"/>
              <p:cNvCxnSpPr/>
              <p:nvPr/>
            </p:nvCxnSpPr>
            <p:spPr>
              <a:xfrm>
                <a:off x="3743" y="1392"/>
                <a:ext cx="623" cy="0"/>
              </a:xfrm>
              <a:prstGeom prst="straightConnector1">
                <a:avLst/>
              </a:prstGeom>
              <a:noFill/>
              <a:ln w="12700" cap="flat">
                <a:solidFill>
                  <a:schemeClr val="dk1"/>
                </a:solidFill>
                <a:prstDash val="solid"/>
                <a:round/>
                <a:headEnd type="none" w="med" len="med"/>
                <a:tailEnd type="none" w="med" len="med"/>
              </a:ln>
            </p:spPr>
          </p:cxnSp>
          <p:cxnSp>
            <p:nvCxnSpPr>
              <p:cNvPr id="18" name="Shape 98"/>
              <p:cNvCxnSpPr/>
              <p:nvPr/>
            </p:nvCxnSpPr>
            <p:spPr>
              <a:xfrm>
                <a:off x="3936" y="1488"/>
                <a:ext cx="432" cy="0"/>
              </a:xfrm>
              <a:prstGeom prst="straightConnector1">
                <a:avLst/>
              </a:prstGeom>
              <a:noFill/>
              <a:ln w="12700" cap="flat">
                <a:solidFill>
                  <a:schemeClr val="dk1"/>
                </a:solidFill>
                <a:prstDash val="solid"/>
                <a:round/>
                <a:headEnd type="none" w="med" len="med"/>
                <a:tailEnd type="none" w="med" len="med"/>
              </a:ln>
            </p:spPr>
          </p:cxnSp>
        </p:grpSp>
        <p:sp>
          <p:nvSpPr>
            <p:cNvPr id="11" name="Shape 99"/>
            <p:cNvSpPr txBox="1"/>
            <p:nvPr/>
          </p:nvSpPr>
          <p:spPr>
            <a:xfrm>
              <a:off x="442" y="1522"/>
              <a:ext cx="1088" cy="536"/>
            </a:xfrm>
            <a:prstGeom prst="rect">
              <a:avLst/>
            </a:prstGeom>
            <a:noFill/>
            <a:ln>
              <a:noFill/>
            </a:ln>
          </p:spPr>
          <p:txBody>
            <a:bodyPr lIns="91425" tIns="45700" rIns="91425" bIns="45700" anchor="t" anchorCtr="0">
              <a:spAutoFit/>
            </a:bodyPr>
            <a:lstStyle/>
            <a:p>
              <a:pPr marL="0" marR="0" lvl="0" indent="0" algn="ctr" rtl="0">
                <a:lnSpc>
                  <a:spcPct val="90000"/>
                </a:lnSpc>
                <a:spcBef>
                  <a:spcPts val="0"/>
                </a:spcBef>
                <a:spcAft>
                  <a:spcPts val="0"/>
                </a:spcAft>
                <a:buSzPct val="25000"/>
                <a:buNone/>
              </a:pPr>
              <a:r>
                <a:rPr lang="x-none" sz="1200" b="1" i="0" u="none" strike="noStrike" cap="none" baseline="0">
                  <a:latin typeface="Arial"/>
                  <a:ea typeface="Arial"/>
                  <a:cs typeface="Arial"/>
                  <a:sym typeface="Arial"/>
                </a:rPr>
                <a:t>Purchase</a:t>
              </a:r>
              <a:br>
                <a:rPr lang="x-none" sz="1200" b="1" i="0" u="none" strike="noStrike" cap="none" baseline="0">
                  <a:latin typeface="Arial"/>
                  <a:ea typeface="Arial"/>
                  <a:cs typeface="Arial"/>
                  <a:sym typeface="Arial"/>
                </a:rPr>
              </a:br>
              <a:r>
                <a:rPr lang="x-none" sz="1200" b="1" i="0" u="none" strike="noStrike" cap="none" baseline="0">
                  <a:latin typeface="Arial"/>
                  <a:ea typeface="Arial"/>
                  <a:cs typeface="Arial"/>
                  <a:sym typeface="Arial"/>
                </a:rPr>
                <a:t>Order</a:t>
              </a:r>
            </a:p>
          </p:txBody>
        </p:sp>
      </p:grpSp>
      <p:grpSp>
        <p:nvGrpSpPr>
          <p:cNvPr id="19" name="Shape 100"/>
          <p:cNvGrpSpPr/>
          <p:nvPr/>
        </p:nvGrpSpPr>
        <p:grpSpPr>
          <a:xfrm>
            <a:off x="6907573" y="1676399"/>
            <a:ext cx="1036638" cy="1066799"/>
            <a:chOff x="424" y="1487"/>
            <a:chExt cx="1114" cy="1346"/>
          </a:xfrm>
        </p:grpSpPr>
        <p:grpSp>
          <p:nvGrpSpPr>
            <p:cNvPr id="20" name="Shape 101"/>
            <p:cNvGrpSpPr/>
            <p:nvPr/>
          </p:nvGrpSpPr>
          <p:grpSpPr>
            <a:xfrm>
              <a:off x="424" y="1487"/>
              <a:ext cx="1114" cy="1346"/>
              <a:chOff x="3677" y="646"/>
              <a:chExt cx="737" cy="985"/>
            </a:xfrm>
          </p:grpSpPr>
          <p:sp>
            <p:nvSpPr>
              <p:cNvPr id="22" name="Shape 102"/>
              <p:cNvSpPr/>
              <p:nvPr/>
            </p:nvSpPr>
            <p:spPr>
              <a:xfrm>
                <a:off x="3677" y="646"/>
                <a:ext cx="737" cy="985"/>
              </a:xfrm>
              <a:custGeom>
                <a:avLst/>
                <a:gdLst/>
                <a:ahLst/>
                <a:cxnLst/>
                <a:rect l="0" t="0" r="0" b="0"/>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Lst>
              </a:custGeom>
              <a:solidFill>
                <a:srgbClr val="F7FFAF"/>
              </a:solidFill>
              <a:ln w="9525" cap="flat">
                <a:solidFill>
                  <a:srgbClr val="000000"/>
                </a:solidFill>
                <a:prstDash val="solid"/>
                <a:miter/>
                <a:headEnd type="none" w="med" len="med"/>
                <a:tailEnd type="none" w="med" len="med"/>
              </a:ln>
            </p:spPr>
            <p:txBody>
              <a:bodyPr lIns="91425" tIns="45700" rIns="91425" bIns="45700" anchor="t" anchorCtr="0">
                <a:spAutoFit/>
              </a:bodyPr>
              <a:lstStyle/>
              <a:p>
                <a:endParaRPr/>
              </a:p>
            </p:txBody>
          </p:sp>
          <p:cxnSp>
            <p:nvCxnSpPr>
              <p:cNvPr id="23" name="Shape 103"/>
              <p:cNvCxnSpPr/>
              <p:nvPr/>
            </p:nvCxnSpPr>
            <p:spPr>
              <a:xfrm>
                <a:off x="3743" y="1007"/>
                <a:ext cx="623" cy="0"/>
              </a:xfrm>
              <a:prstGeom prst="straightConnector1">
                <a:avLst/>
              </a:prstGeom>
              <a:noFill/>
              <a:ln w="12700" cap="flat">
                <a:solidFill>
                  <a:schemeClr val="dk1"/>
                </a:solidFill>
                <a:prstDash val="solid"/>
                <a:round/>
                <a:headEnd type="none" w="med" len="med"/>
                <a:tailEnd type="none" w="med" len="med"/>
              </a:ln>
            </p:spPr>
          </p:cxnSp>
          <p:cxnSp>
            <p:nvCxnSpPr>
              <p:cNvPr id="24" name="Shape 104"/>
              <p:cNvCxnSpPr/>
              <p:nvPr/>
            </p:nvCxnSpPr>
            <p:spPr>
              <a:xfrm>
                <a:off x="3743" y="1103"/>
                <a:ext cx="623" cy="0"/>
              </a:xfrm>
              <a:prstGeom prst="straightConnector1">
                <a:avLst/>
              </a:prstGeom>
              <a:noFill/>
              <a:ln w="12700" cap="flat">
                <a:solidFill>
                  <a:schemeClr val="dk1"/>
                </a:solidFill>
                <a:prstDash val="solid"/>
                <a:round/>
                <a:headEnd type="none" w="med" len="med"/>
                <a:tailEnd type="none" w="med" len="med"/>
              </a:ln>
            </p:spPr>
          </p:cxnSp>
          <p:cxnSp>
            <p:nvCxnSpPr>
              <p:cNvPr id="25" name="Shape 105"/>
              <p:cNvCxnSpPr/>
              <p:nvPr/>
            </p:nvCxnSpPr>
            <p:spPr>
              <a:xfrm>
                <a:off x="3743" y="1200"/>
                <a:ext cx="623" cy="0"/>
              </a:xfrm>
              <a:prstGeom prst="straightConnector1">
                <a:avLst/>
              </a:prstGeom>
              <a:noFill/>
              <a:ln w="12700" cap="flat">
                <a:solidFill>
                  <a:schemeClr val="dk1"/>
                </a:solidFill>
                <a:prstDash val="solid"/>
                <a:round/>
                <a:headEnd type="none" w="med" len="med"/>
                <a:tailEnd type="none" w="med" len="med"/>
              </a:ln>
            </p:spPr>
          </p:cxnSp>
          <p:cxnSp>
            <p:nvCxnSpPr>
              <p:cNvPr id="26" name="Shape 106"/>
              <p:cNvCxnSpPr/>
              <p:nvPr/>
            </p:nvCxnSpPr>
            <p:spPr>
              <a:xfrm>
                <a:off x="3743" y="1296"/>
                <a:ext cx="623" cy="0"/>
              </a:xfrm>
              <a:prstGeom prst="straightConnector1">
                <a:avLst/>
              </a:prstGeom>
              <a:noFill/>
              <a:ln w="12700" cap="flat">
                <a:solidFill>
                  <a:schemeClr val="dk1"/>
                </a:solidFill>
                <a:prstDash val="solid"/>
                <a:round/>
                <a:headEnd type="none" w="med" len="med"/>
                <a:tailEnd type="none" w="med" len="med"/>
              </a:ln>
            </p:spPr>
          </p:cxnSp>
          <p:cxnSp>
            <p:nvCxnSpPr>
              <p:cNvPr id="27" name="Shape 107"/>
              <p:cNvCxnSpPr/>
              <p:nvPr/>
            </p:nvCxnSpPr>
            <p:spPr>
              <a:xfrm>
                <a:off x="3743" y="1392"/>
                <a:ext cx="623" cy="0"/>
              </a:xfrm>
              <a:prstGeom prst="straightConnector1">
                <a:avLst/>
              </a:prstGeom>
              <a:noFill/>
              <a:ln w="12700" cap="flat">
                <a:solidFill>
                  <a:schemeClr val="dk1"/>
                </a:solidFill>
                <a:prstDash val="solid"/>
                <a:round/>
                <a:headEnd type="none" w="med" len="med"/>
                <a:tailEnd type="none" w="med" len="med"/>
              </a:ln>
            </p:spPr>
          </p:cxnSp>
          <p:cxnSp>
            <p:nvCxnSpPr>
              <p:cNvPr id="28" name="Shape 108"/>
              <p:cNvCxnSpPr/>
              <p:nvPr/>
            </p:nvCxnSpPr>
            <p:spPr>
              <a:xfrm>
                <a:off x="3936" y="1488"/>
                <a:ext cx="432" cy="0"/>
              </a:xfrm>
              <a:prstGeom prst="straightConnector1">
                <a:avLst/>
              </a:prstGeom>
              <a:noFill/>
              <a:ln w="12700" cap="flat">
                <a:solidFill>
                  <a:schemeClr val="dk1"/>
                </a:solidFill>
                <a:prstDash val="solid"/>
                <a:round/>
                <a:headEnd type="none" w="med" len="med"/>
                <a:tailEnd type="none" w="med" len="med"/>
              </a:ln>
            </p:spPr>
          </p:cxnSp>
        </p:grpSp>
        <p:sp>
          <p:nvSpPr>
            <p:cNvPr id="21" name="Shape 109"/>
            <p:cNvSpPr txBox="1"/>
            <p:nvPr/>
          </p:nvSpPr>
          <p:spPr>
            <a:xfrm>
              <a:off x="442" y="1522"/>
              <a:ext cx="1088" cy="308"/>
            </a:xfrm>
            <a:prstGeom prst="rect">
              <a:avLst/>
            </a:prstGeom>
            <a:noFill/>
            <a:ln>
              <a:noFill/>
            </a:ln>
          </p:spPr>
          <p:txBody>
            <a:bodyPr lIns="91425" tIns="45700" rIns="91425" bIns="45700" anchor="t" anchorCtr="0">
              <a:spAutoFit/>
            </a:bodyPr>
            <a:lstStyle/>
            <a:p>
              <a:pPr marL="0" marR="0" lvl="0" indent="0" algn="ctr" rtl="0">
                <a:lnSpc>
                  <a:spcPct val="90000"/>
                </a:lnSpc>
                <a:spcBef>
                  <a:spcPts val="0"/>
                </a:spcBef>
                <a:spcAft>
                  <a:spcPts val="0"/>
                </a:spcAft>
                <a:buSzPct val="25000"/>
                <a:buNone/>
              </a:pPr>
              <a:r>
                <a:rPr lang="x-none" sz="1100" b="1" i="0" u="none" strike="noStrike" cap="none" baseline="0">
                  <a:latin typeface="Arial"/>
                  <a:ea typeface="Arial"/>
                  <a:cs typeface="Arial"/>
                  <a:sym typeface="Arial"/>
                </a:rPr>
                <a:t>Requisition</a:t>
              </a:r>
            </a:p>
          </p:txBody>
        </p:sp>
      </p:grpSp>
      <p:sp>
        <p:nvSpPr>
          <p:cNvPr id="29" name="Shape 110"/>
          <p:cNvSpPr/>
          <p:nvPr/>
        </p:nvSpPr>
        <p:spPr>
          <a:xfrm rot="-5400000">
            <a:off x="2792774" y="1828799"/>
            <a:ext cx="457200" cy="762000"/>
          </a:xfrm>
          <a:prstGeom prst="downArrow">
            <a:avLst>
              <a:gd name="adj1" fmla="val 50000"/>
              <a:gd name="adj2" fmla="val 41667"/>
            </a:avLst>
          </a:prstGeom>
          <a:gradFill>
            <a:gsLst>
              <a:gs pos="0">
                <a:schemeClr val="lt2"/>
              </a:gs>
              <a:gs pos="100000">
                <a:srgbClr val="54534A">
                  <a:alpha val="79607"/>
                </a:srgbClr>
              </a:gs>
            </a:gsLst>
            <a:lin ang="0" scaled="0"/>
          </a:gradFill>
          <a:ln w="9525" cap="flat">
            <a:solidFill>
              <a:schemeClr val="dk1"/>
            </a:solidFill>
            <a:prstDash val="solid"/>
            <a:miter/>
            <a:headEnd type="none" w="med" len="med"/>
            <a:tailEnd type="none" w="med" len="med"/>
          </a:ln>
        </p:spPr>
        <p:txBody>
          <a:bodyPr lIns="91425" tIns="45700" rIns="91425" bIns="45700" anchor="ctr" anchorCtr="0">
            <a:spAutoFit/>
          </a:bodyPr>
          <a:lstStyle/>
          <a:p>
            <a:endParaRPr/>
          </a:p>
        </p:txBody>
      </p:sp>
      <p:sp>
        <p:nvSpPr>
          <p:cNvPr id="30" name="Shape 111"/>
          <p:cNvSpPr/>
          <p:nvPr/>
        </p:nvSpPr>
        <p:spPr>
          <a:xfrm rot="-5400000">
            <a:off x="6270887" y="1932085"/>
            <a:ext cx="457200" cy="555427"/>
          </a:xfrm>
          <a:prstGeom prst="downArrow">
            <a:avLst>
              <a:gd name="adj1" fmla="val 50000"/>
              <a:gd name="adj2" fmla="val 41667"/>
            </a:avLst>
          </a:prstGeom>
          <a:gradFill>
            <a:gsLst>
              <a:gs pos="0">
                <a:schemeClr val="lt2"/>
              </a:gs>
              <a:gs pos="100000">
                <a:srgbClr val="54534A">
                  <a:alpha val="79607"/>
                </a:srgbClr>
              </a:gs>
            </a:gsLst>
            <a:lin ang="0" scaled="0"/>
          </a:gradFill>
          <a:ln w="9525" cap="flat">
            <a:solidFill>
              <a:schemeClr val="dk1"/>
            </a:solidFill>
            <a:prstDash val="solid"/>
            <a:miter/>
            <a:headEnd type="none" w="med" len="med"/>
            <a:tailEnd type="none" w="med" len="med"/>
          </a:ln>
        </p:spPr>
        <p:txBody>
          <a:bodyPr lIns="91425" tIns="45700" rIns="91425" bIns="45700" anchor="ctr" anchorCtr="0">
            <a:spAutoFit/>
          </a:bodyPr>
          <a:lstStyle/>
          <a:p>
            <a:endParaRPr/>
          </a:p>
        </p:txBody>
      </p:sp>
      <p:sp>
        <p:nvSpPr>
          <p:cNvPr id="31" name="Shape 112"/>
          <p:cNvSpPr/>
          <p:nvPr/>
        </p:nvSpPr>
        <p:spPr>
          <a:xfrm rot="5400000">
            <a:off x="6118487" y="4294286"/>
            <a:ext cx="457200" cy="555427"/>
          </a:xfrm>
          <a:prstGeom prst="downArrow">
            <a:avLst>
              <a:gd name="adj1" fmla="val 50000"/>
              <a:gd name="adj2" fmla="val 41667"/>
            </a:avLst>
          </a:prstGeom>
          <a:gradFill>
            <a:gsLst>
              <a:gs pos="0">
                <a:schemeClr val="lt2"/>
              </a:gs>
              <a:gs pos="100000">
                <a:srgbClr val="54534A">
                  <a:alpha val="79607"/>
                </a:srgbClr>
              </a:gs>
            </a:gsLst>
            <a:lin ang="0" scaled="0"/>
          </a:gradFill>
          <a:ln w="9525" cap="flat">
            <a:solidFill>
              <a:schemeClr val="dk1"/>
            </a:solidFill>
            <a:prstDash val="solid"/>
            <a:miter/>
            <a:headEnd type="none" w="med" len="med"/>
            <a:tailEnd type="none" w="med" len="med"/>
          </a:ln>
        </p:spPr>
        <p:txBody>
          <a:bodyPr lIns="91425" tIns="45700" rIns="91425" bIns="45700" anchor="ctr" anchorCtr="0">
            <a:spAutoFit/>
          </a:bodyPr>
          <a:lstStyle/>
          <a:p>
            <a:endParaRPr/>
          </a:p>
        </p:txBody>
      </p:sp>
      <p:sp>
        <p:nvSpPr>
          <p:cNvPr id="32" name="Shape 113"/>
          <p:cNvSpPr/>
          <p:nvPr/>
        </p:nvSpPr>
        <p:spPr>
          <a:xfrm rot="5400000">
            <a:off x="4137287" y="4294286"/>
            <a:ext cx="457200" cy="555427"/>
          </a:xfrm>
          <a:prstGeom prst="downArrow">
            <a:avLst>
              <a:gd name="adj1" fmla="val 50000"/>
              <a:gd name="adj2" fmla="val 41667"/>
            </a:avLst>
          </a:prstGeom>
          <a:gradFill>
            <a:gsLst>
              <a:gs pos="0">
                <a:schemeClr val="lt2"/>
              </a:gs>
              <a:gs pos="100000">
                <a:srgbClr val="54534A">
                  <a:alpha val="79607"/>
                </a:srgbClr>
              </a:gs>
            </a:gsLst>
            <a:lin ang="0" scaled="0"/>
          </a:gradFill>
          <a:ln w="9525" cap="flat">
            <a:solidFill>
              <a:schemeClr val="dk1"/>
            </a:solidFill>
            <a:prstDash val="solid"/>
            <a:miter/>
            <a:headEnd type="none" w="med" len="med"/>
            <a:tailEnd type="none" w="med" len="med"/>
          </a:ln>
        </p:spPr>
        <p:txBody>
          <a:bodyPr lIns="91425" tIns="45700" rIns="91425" bIns="45700" anchor="ctr" anchorCtr="0">
            <a:spAutoFit/>
          </a:bodyPr>
          <a:lstStyle/>
          <a:p>
            <a:endParaRPr/>
          </a:p>
        </p:txBody>
      </p:sp>
      <p:sp>
        <p:nvSpPr>
          <p:cNvPr id="33" name="Shape 114"/>
          <p:cNvSpPr/>
          <p:nvPr/>
        </p:nvSpPr>
        <p:spPr>
          <a:xfrm>
            <a:off x="3630974" y="1828800"/>
            <a:ext cx="2324789" cy="981073"/>
          </a:xfrm>
          <a:prstGeom prst="rect">
            <a:avLst/>
          </a:prstGeom>
          <a:blipFill>
            <a:blip r:embed="rId2"/>
            <a:stretch>
              <a:fillRect/>
            </a:stretch>
          </a:blipFill>
        </p:spPr>
      </p:sp>
      <p:sp>
        <p:nvSpPr>
          <p:cNvPr id="34" name="Shape 115"/>
          <p:cNvSpPr/>
          <p:nvPr/>
        </p:nvSpPr>
        <p:spPr>
          <a:xfrm rot="1716497">
            <a:off x="1678639" y="5180952"/>
            <a:ext cx="457199" cy="555427"/>
          </a:xfrm>
          <a:prstGeom prst="downArrow">
            <a:avLst>
              <a:gd name="adj1" fmla="val 50000"/>
              <a:gd name="adj2" fmla="val 41667"/>
            </a:avLst>
          </a:prstGeom>
          <a:gradFill>
            <a:gsLst>
              <a:gs pos="0">
                <a:schemeClr val="lt2"/>
              </a:gs>
              <a:gs pos="100000">
                <a:srgbClr val="54534A">
                  <a:alpha val="79607"/>
                </a:srgbClr>
              </a:gs>
            </a:gsLst>
            <a:lin ang="0" scaled="0"/>
          </a:gradFill>
          <a:ln w="9525" cap="flat">
            <a:solidFill>
              <a:schemeClr val="dk1"/>
            </a:solidFill>
            <a:prstDash val="solid"/>
            <a:miter/>
            <a:headEnd type="none" w="med" len="med"/>
            <a:tailEnd type="none" w="med" len="med"/>
          </a:ln>
        </p:spPr>
        <p:txBody>
          <a:bodyPr lIns="91425" tIns="45700" rIns="91425" bIns="45700" anchor="ctr" anchorCtr="0">
            <a:spAutoFit/>
          </a:bodyPr>
          <a:lstStyle/>
          <a:p>
            <a:endParaRPr/>
          </a:p>
        </p:txBody>
      </p:sp>
      <p:sp>
        <p:nvSpPr>
          <p:cNvPr id="35" name="Shape 116"/>
          <p:cNvSpPr txBox="1"/>
          <p:nvPr/>
        </p:nvSpPr>
        <p:spPr>
          <a:xfrm>
            <a:off x="506774" y="1219200"/>
            <a:ext cx="1828800" cy="313932"/>
          </a:xfrm>
          <a:prstGeom prst="rect">
            <a:avLst/>
          </a:prstGeom>
          <a:noFill/>
          <a:ln>
            <a:noFill/>
          </a:ln>
        </p:spPr>
        <p:txBody>
          <a:bodyPr lIns="91425" tIns="45700" rIns="91425" bIns="45700" anchor="t" anchorCtr="0">
            <a:spAutoFit/>
          </a:bodyPr>
          <a:lstStyle/>
          <a:p>
            <a:pPr marL="0" marR="0" lvl="0" indent="0" algn="ctr" rtl="0">
              <a:lnSpc>
                <a:spcPct val="90000"/>
              </a:lnSpc>
              <a:spcBef>
                <a:spcPts val="0"/>
              </a:spcBef>
              <a:spcAft>
                <a:spcPts val="0"/>
              </a:spcAft>
              <a:buSzPct val="25000"/>
              <a:buNone/>
            </a:pPr>
            <a:r>
              <a:rPr lang="x-none" sz="1600" b="1" i="0" u="none" strike="noStrike" cap="none" baseline="0">
                <a:latin typeface="Arial"/>
                <a:ea typeface="Arial"/>
                <a:cs typeface="Arial"/>
                <a:sym typeface="Arial"/>
              </a:rPr>
              <a:t>Third Party</a:t>
            </a:r>
          </a:p>
        </p:txBody>
      </p:sp>
      <p:sp>
        <p:nvSpPr>
          <p:cNvPr id="36" name="Shape 117"/>
          <p:cNvSpPr txBox="1"/>
          <p:nvPr/>
        </p:nvSpPr>
        <p:spPr>
          <a:xfrm>
            <a:off x="3707174" y="1371600"/>
            <a:ext cx="1828800" cy="313932"/>
          </a:xfrm>
          <a:prstGeom prst="rect">
            <a:avLst/>
          </a:prstGeom>
          <a:noFill/>
          <a:ln>
            <a:noFill/>
          </a:ln>
        </p:spPr>
        <p:txBody>
          <a:bodyPr lIns="91425" tIns="45700" rIns="91425" bIns="45700" anchor="t" anchorCtr="0">
            <a:spAutoFit/>
          </a:bodyPr>
          <a:lstStyle/>
          <a:p>
            <a:pPr marL="0" marR="0" lvl="0" indent="0" algn="ctr" rtl="0">
              <a:lnSpc>
                <a:spcPct val="90000"/>
              </a:lnSpc>
              <a:spcBef>
                <a:spcPts val="0"/>
              </a:spcBef>
              <a:spcAft>
                <a:spcPts val="0"/>
              </a:spcAft>
              <a:buSzPct val="25000"/>
              <a:buNone/>
            </a:pPr>
            <a:r>
              <a:rPr lang="x-none" sz="1600" b="1" i="0" u="none" strike="noStrike" cap="none" baseline="0">
                <a:latin typeface="Arial"/>
                <a:ea typeface="Arial"/>
                <a:cs typeface="Arial"/>
                <a:sym typeface="Arial"/>
              </a:rPr>
              <a:t>Storefront</a:t>
            </a:r>
          </a:p>
        </p:txBody>
      </p:sp>
      <p:sp>
        <p:nvSpPr>
          <p:cNvPr id="37" name="Shape 118"/>
          <p:cNvSpPr txBox="1"/>
          <p:nvPr/>
        </p:nvSpPr>
        <p:spPr>
          <a:xfrm>
            <a:off x="6983774" y="3810000"/>
            <a:ext cx="1828800" cy="313932"/>
          </a:xfrm>
          <a:prstGeom prst="rect">
            <a:avLst/>
          </a:prstGeom>
          <a:noFill/>
          <a:ln>
            <a:noFill/>
          </a:ln>
        </p:spPr>
        <p:txBody>
          <a:bodyPr lIns="91425" tIns="45700" rIns="91425" bIns="45700" anchor="t" anchorCtr="0">
            <a:spAutoFit/>
          </a:bodyPr>
          <a:lstStyle/>
          <a:p>
            <a:pPr marL="0" marR="0" lvl="0" indent="0" algn="ctr" rtl="0">
              <a:lnSpc>
                <a:spcPct val="90000"/>
              </a:lnSpc>
              <a:spcBef>
                <a:spcPts val="0"/>
              </a:spcBef>
              <a:spcAft>
                <a:spcPts val="0"/>
              </a:spcAft>
              <a:buSzPct val="25000"/>
              <a:buNone/>
            </a:pPr>
            <a:r>
              <a:rPr lang="x-none" sz="1600" b="1" i="0" u="none" strike="noStrike" cap="none" baseline="0">
                <a:latin typeface="Arial"/>
                <a:ea typeface="Arial"/>
                <a:cs typeface="Arial"/>
                <a:sym typeface="Arial"/>
              </a:rPr>
              <a:t>Third Party</a:t>
            </a:r>
          </a:p>
        </p:txBody>
      </p:sp>
      <p:sp>
        <p:nvSpPr>
          <p:cNvPr id="38" name="Shape 119"/>
          <p:cNvSpPr txBox="1"/>
          <p:nvPr/>
        </p:nvSpPr>
        <p:spPr>
          <a:xfrm>
            <a:off x="1725974" y="3733800"/>
            <a:ext cx="1828800" cy="313932"/>
          </a:xfrm>
          <a:prstGeom prst="rect">
            <a:avLst/>
          </a:prstGeom>
          <a:noFill/>
          <a:ln>
            <a:noFill/>
          </a:ln>
        </p:spPr>
        <p:txBody>
          <a:bodyPr lIns="91425" tIns="45700" rIns="91425" bIns="45700" anchor="t" anchorCtr="0">
            <a:spAutoFit/>
          </a:bodyPr>
          <a:lstStyle/>
          <a:p>
            <a:pPr marL="0" marR="0" lvl="0" indent="0" algn="ctr" rtl="0">
              <a:lnSpc>
                <a:spcPct val="90000"/>
              </a:lnSpc>
              <a:spcBef>
                <a:spcPts val="0"/>
              </a:spcBef>
              <a:spcAft>
                <a:spcPts val="0"/>
              </a:spcAft>
              <a:buSzPct val="25000"/>
              <a:buNone/>
            </a:pPr>
            <a:r>
              <a:rPr lang="x-none" sz="1600" b="1" i="0" u="none" strike="noStrike" cap="none" baseline="0">
                <a:latin typeface="Arial"/>
                <a:ea typeface="Arial"/>
                <a:cs typeface="Arial"/>
                <a:sym typeface="Arial"/>
              </a:rPr>
              <a:t>Storefront</a:t>
            </a:r>
          </a:p>
        </p:txBody>
      </p:sp>
      <p:sp>
        <p:nvSpPr>
          <p:cNvPr id="39" name="Shape 121"/>
          <p:cNvSpPr/>
          <p:nvPr/>
        </p:nvSpPr>
        <p:spPr>
          <a:xfrm>
            <a:off x="506774" y="1676400"/>
            <a:ext cx="2007826" cy="1160517"/>
          </a:xfrm>
          <a:prstGeom prst="rect">
            <a:avLst/>
          </a:prstGeom>
          <a:blipFill>
            <a:blip r:embed="rId3"/>
            <a:stretch>
              <a:fillRect/>
            </a:stretch>
          </a:blipFill>
        </p:spPr>
      </p:sp>
      <p:sp>
        <p:nvSpPr>
          <p:cNvPr id="40" name="Shape 122"/>
          <p:cNvSpPr/>
          <p:nvPr/>
        </p:nvSpPr>
        <p:spPr>
          <a:xfrm>
            <a:off x="6907574" y="4114800"/>
            <a:ext cx="2007826" cy="1160517"/>
          </a:xfrm>
          <a:prstGeom prst="rect">
            <a:avLst/>
          </a:prstGeom>
          <a:blipFill>
            <a:blip r:embed="rId3"/>
            <a:stretch>
              <a:fillRect/>
            </a:stretch>
          </a:blipFill>
        </p:spPr>
      </p:sp>
      <p:sp>
        <p:nvSpPr>
          <p:cNvPr id="41" name="Shape 123"/>
          <p:cNvSpPr/>
          <p:nvPr/>
        </p:nvSpPr>
        <p:spPr>
          <a:xfrm>
            <a:off x="1497374" y="4114800"/>
            <a:ext cx="2324789" cy="981073"/>
          </a:xfrm>
          <a:prstGeom prst="rect">
            <a:avLst/>
          </a:prstGeom>
          <a:blipFill>
            <a:blip r:embed="rId2"/>
            <a:stretch>
              <a:fillRect/>
            </a:stretch>
          </a:blipFill>
        </p:spPr>
      </p:sp>
      <p:sp>
        <p:nvSpPr>
          <p:cNvPr id="42" name="Shape 124"/>
          <p:cNvSpPr/>
          <p:nvPr/>
        </p:nvSpPr>
        <p:spPr>
          <a:xfrm>
            <a:off x="1040174" y="5791200"/>
            <a:ext cx="990599" cy="495299"/>
          </a:xfrm>
          <a:prstGeom prst="rect">
            <a:avLst/>
          </a:prstGeom>
          <a:blipFill>
            <a:blip r:embed="rId4"/>
            <a:stretch>
              <a:fillRect/>
            </a:stretch>
          </a:blipFill>
        </p:spPr>
      </p:sp>
    </p:spTree>
    <p:extLst>
      <p:ext uri="{BB962C8B-B14F-4D97-AF65-F5344CB8AC3E}">
        <p14:creationId xmlns:p14="http://schemas.microsoft.com/office/powerpoint/2010/main" val="322986076"/>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Disclaimer</a:t>
            </a:r>
            <a:endParaRPr lang="de-DE" dirty="0"/>
          </a:p>
        </p:txBody>
      </p:sp>
      <p:sp>
        <p:nvSpPr>
          <p:cNvPr id="4" name="Fußzeilenplatzhalter 3"/>
          <p:cNvSpPr>
            <a:spLocks noGrp="1"/>
          </p:cNvSpPr>
          <p:nvPr>
            <p:ph type="ftr" sz="quarter" idx="3"/>
          </p:nvPr>
        </p:nvSpPr>
        <p:spPr/>
        <p:txBody>
          <a:bodyPr/>
          <a:lstStyle/>
          <a:p>
            <a:r>
              <a:rPr lang="en-US" smtClean="0">
                <a:solidFill>
                  <a:srgbClr val="CDCCCC">
                    <a:lumMod val="25000"/>
                  </a:srgbClr>
                </a:solidFill>
              </a:rPr>
              <a:t>Copyright © 2011 Infor. All rights reserved. </a:t>
            </a:r>
            <a:endParaRPr lang="en-US" dirty="0">
              <a:solidFill>
                <a:srgbClr val="CDCCCC">
                  <a:lumMod val="25000"/>
                </a:srgbClr>
              </a:solidFill>
            </a:endParaRPr>
          </a:p>
        </p:txBody>
      </p:sp>
      <p:sp>
        <p:nvSpPr>
          <p:cNvPr id="5" name="Foliennummernplatzhalter 4"/>
          <p:cNvSpPr>
            <a:spLocks noGrp="1"/>
          </p:cNvSpPr>
          <p:nvPr>
            <p:ph type="sldNum" sz="quarter" idx="4"/>
          </p:nvPr>
        </p:nvSpPr>
        <p:spPr/>
        <p:txBody>
          <a:bodyPr/>
          <a:lstStyle/>
          <a:p>
            <a:fld id="{55A404A9-0BF6-4A3A-83B8-EA5F99A6E967}" type="slidenum">
              <a:rPr lang="en-US" smtClean="0">
                <a:solidFill>
                  <a:srgbClr val="CDCCCC">
                    <a:lumMod val="25000"/>
                  </a:srgbClr>
                </a:solidFill>
              </a:rPr>
              <a:pPr/>
              <a:t>2</a:t>
            </a:fld>
            <a:endParaRPr lang="en-US">
              <a:solidFill>
                <a:srgbClr val="CDCCCC">
                  <a:lumMod val="25000"/>
                </a:srgbClr>
              </a:solidFill>
            </a:endParaRPr>
          </a:p>
        </p:txBody>
      </p:sp>
      <p:sp>
        <p:nvSpPr>
          <p:cNvPr id="6" name="Rectangle 1"/>
          <p:cNvSpPr>
            <a:spLocks noChangeArrowheads="1"/>
          </p:cNvSpPr>
          <p:nvPr/>
        </p:nvSpPr>
        <p:spPr bwMode="auto">
          <a:xfrm>
            <a:off x="381000" y="2173288"/>
            <a:ext cx="8458200" cy="3046412"/>
          </a:xfrm>
          <a:prstGeom prst="rect">
            <a:avLst/>
          </a:prstGeom>
          <a:noFill/>
          <a:ln w="9525">
            <a:noFill/>
            <a:miter lim="800000"/>
            <a:headEnd/>
            <a:tailEnd/>
          </a:ln>
        </p:spPr>
        <p:txBody>
          <a:bodyPr anchor="ctr">
            <a:spAutoFit/>
          </a:bodyPr>
          <a:lstStyle/>
          <a:p>
            <a:pPr algn="ctr" eaLnBrk="0" hangingPunct="0"/>
            <a:r>
              <a:rPr lang="en-US" sz="1600" i="1" dirty="0">
                <a:solidFill>
                  <a:srgbClr val="FFFFFF"/>
                </a:solidFill>
                <a:ea typeface="Times New Roman" pitchFamily="18" charset="0"/>
                <a:cs typeface="Arial" pitchFamily="34" charset="0"/>
              </a:rPr>
              <a:t>This announcement reflects the direction Infor may take with regard to the specific product(s) described herein, all of which is subject to change by Infor in its sole discretion, with or without notice to you.  This announcement is not a commitment to you in any way and you should not rely on this document or any of its content in making any decision.  Infor is not committing to develop or deliver any specified enhancement, upgrade, product or functionality, even if such is described in this announcement and even if such description is accompanied by words such as “anticipate,” “believe,” “expect,” “intend,” “may,” “plan,” “project,” “predict,” “should,” “will,” and/or similar expressions.  Many factors can affect </a:t>
            </a:r>
            <a:r>
              <a:rPr lang="en-US" sz="1600" i="1" dirty="0" err="1">
                <a:solidFill>
                  <a:srgbClr val="FFFFFF"/>
                </a:solidFill>
                <a:ea typeface="Times New Roman" pitchFamily="18" charset="0"/>
                <a:cs typeface="Arial" pitchFamily="34" charset="0"/>
              </a:rPr>
              <a:t>Infor’s</a:t>
            </a:r>
            <a:r>
              <a:rPr lang="en-US" sz="1600" i="1" dirty="0">
                <a:solidFill>
                  <a:srgbClr val="FFFFFF"/>
                </a:solidFill>
                <a:ea typeface="Times New Roman" pitchFamily="18" charset="0"/>
                <a:cs typeface="Arial" pitchFamily="34" charset="0"/>
              </a:rPr>
              <a:t> product development plans and the nature, content and timing of future product releases, all of which remain in the sole discretion of Infor.  This announcement, in whole or in part, may not be incorporated into any contractual agreement with Infor or its subsidiaries or affiliates.  Infor expressly disclaims any liability with respect to this announcement.</a:t>
            </a:r>
            <a:endParaRPr lang="en-US" sz="1600" dirty="0">
              <a:solidFill>
                <a:srgbClr val="FFFFFF"/>
              </a:solidFill>
              <a:ea typeface="Times New Roman" pitchFamily="18" charset="0"/>
              <a:cs typeface="Arial" pitchFamily="34" charset="0"/>
            </a:endParaRPr>
          </a:p>
        </p:txBody>
      </p:sp>
    </p:spTree>
    <p:extLst>
      <p:ext uri="{BB962C8B-B14F-4D97-AF65-F5344CB8AC3E}">
        <p14:creationId xmlns:p14="http://schemas.microsoft.com/office/powerpoint/2010/main" val="500275023"/>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Integrations to TDCI Buy Design Configurator</a:t>
            </a:r>
            <a:endParaRPr lang="en-US" dirty="0"/>
          </a:p>
        </p:txBody>
      </p:sp>
      <p:sp>
        <p:nvSpPr>
          <p:cNvPr id="3" name="Footer Placeholder 2"/>
          <p:cNvSpPr>
            <a:spLocks noGrp="1"/>
          </p:cNvSpPr>
          <p:nvPr>
            <p:ph type="ftr" sz="quarter" idx="3"/>
          </p:nvPr>
        </p:nvSpPr>
        <p:spPr/>
        <p:txBody>
          <a:bodyPr/>
          <a:lstStyle/>
          <a:p>
            <a:r>
              <a:rPr lang="en-US" smtClean="0">
                <a:solidFill>
                  <a:srgbClr val="CDCCCC"/>
                </a:solidFill>
              </a:rPr>
              <a:t>Copyright © 2011 Infor. All rights reserved. </a:t>
            </a:r>
            <a:endParaRPr lang="en-US" dirty="0">
              <a:solidFill>
                <a:srgbClr val="CDCCCC"/>
              </a:solidFill>
            </a:endParaRPr>
          </a:p>
        </p:txBody>
      </p:sp>
      <p:sp>
        <p:nvSpPr>
          <p:cNvPr id="4" name="Slide Number Placeholder 3"/>
          <p:cNvSpPr>
            <a:spLocks noGrp="1"/>
          </p:cNvSpPr>
          <p:nvPr>
            <p:ph type="sldNum" sz="quarter" idx="4"/>
          </p:nvPr>
        </p:nvSpPr>
        <p:spPr/>
        <p:txBody>
          <a:bodyPr/>
          <a:lstStyle/>
          <a:p>
            <a:fld id="{55A404A9-0BF6-4A3A-83B8-EA5F99A6E967}" type="slidenum">
              <a:rPr lang="en-US" smtClean="0">
                <a:solidFill>
                  <a:srgbClr val="CDCCCC"/>
                </a:solidFill>
              </a:rPr>
              <a:pPr/>
              <a:t>20</a:t>
            </a:fld>
            <a:endParaRPr lang="en-US">
              <a:solidFill>
                <a:srgbClr val="CDCCCC"/>
              </a:solidFill>
            </a:endParaRPr>
          </a:p>
        </p:txBody>
      </p:sp>
      <p:sp>
        <p:nvSpPr>
          <p:cNvPr id="6" name="Content Placeholder 2"/>
          <p:cNvSpPr txBox="1">
            <a:spLocks/>
          </p:cNvSpPr>
          <p:nvPr/>
        </p:nvSpPr>
        <p:spPr>
          <a:xfrm>
            <a:off x="228600" y="1219200"/>
            <a:ext cx="8562975" cy="5026025"/>
          </a:xfrm>
          <a:prstGeom prst="rect">
            <a:avLst/>
          </a:prstGeom>
        </p:spPr>
        <p:txBody>
          <a:bodyPr>
            <a:normAutofit/>
          </a:bodyPr>
          <a:lstStyle>
            <a:lvl1pPr marL="342900" indent="-342900" algn="l" defTabSz="914400" rtl="0" eaLnBrk="1" latinLnBrk="0" hangingPunct="1">
              <a:lnSpc>
                <a:spcPct val="90000"/>
              </a:lnSpc>
              <a:spcBef>
                <a:spcPts val="1800"/>
              </a:spcBef>
              <a:buClr>
                <a:schemeClr val="tx2"/>
              </a:buClr>
              <a:buFont typeface="Webdings" pitchFamily="18" charset="2"/>
              <a:buChar char="4"/>
              <a:defRPr sz="2400" kern="1200">
                <a:solidFill>
                  <a:schemeClr val="tx1"/>
                </a:solidFill>
                <a:latin typeface="Arial" pitchFamily="34" charset="0"/>
                <a:ea typeface="+mn-ea"/>
                <a:cs typeface="Arial" pitchFamily="34" charset="0"/>
              </a:defRPr>
            </a:lvl1pPr>
            <a:lvl2pPr marL="568325" indent="-279400" algn="l" defTabSz="914400" rtl="0" eaLnBrk="1" latinLnBrk="0" hangingPunct="1">
              <a:lnSpc>
                <a:spcPct val="90000"/>
              </a:lnSpc>
              <a:spcBef>
                <a:spcPts val="600"/>
              </a:spcBef>
              <a:buClr>
                <a:schemeClr val="tx2"/>
              </a:buClr>
              <a:buFont typeface="Webdings" pitchFamily="18" charset="2"/>
              <a:buChar char="4"/>
              <a:defRPr sz="2000" kern="1200">
                <a:solidFill>
                  <a:schemeClr val="tx1"/>
                </a:solidFill>
                <a:latin typeface="Arial" pitchFamily="34" charset="0"/>
                <a:ea typeface="+mn-ea"/>
                <a:cs typeface="Arial" pitchFamily="34" charset="0"/>
              </a:defRPr>
            </a:lvl2pPr>
            <a:lvl3pPr marL="741363" indent="-23018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3pPr>
            <a:lvl4pPr marL="914400" indent="-23018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4pPr>
            <a:lvl5pPr marL="1030288" indent="-17303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TDCI</a:t>
            </a:r>
          </a:p>
          <a:p>
            <a:pPr lvl="2"/>
            <a:r>
              <a:rPr lang="en-US" dirty="0" smtClean="0"/>
              <a:t>Storefront Integration </a:t>
            </a:r>
            <a:r>
              <a:rPr lang="en-US" dirty="0" smtClean="0">
                <a:sym typeface="Wingdings" pitchFamily="2" charset="2"/>
              </a:rPr>
              <a:t></a:t>
            </a:r>
            <a:r>
              <a:rPr lang="en-US" dirty="0" smtClean="0"/>
              <a:t> Buy Design Configurator</a:t>
            </a:r>
          </a:p>
          <a:p>
            <a:pPr lvl="3"/>
            <a:r>
              <a:rPr lang="en-US" dirty="0" smtClean="0"/>
              <a:t>Shoppers will be able to shop for and select configurable items</a:t>
            </a:r>
          </a:p>
          <a:p>
            <a:pPr lvl="3"/>
            <a:r>
              <a:rPr lang="en-US" dirty="0" smtClean="0"/>
              <a:t>Shoppers will add configurable items to their cart and trigger configure process from within Cart</a:t>
            </a:r>
          </a:p>
          <a:p>
            <a:pPr lvl="3"/>
            <a:r>
              <a:rPr lang="en-US" dirty="0" smtClean="0"/>
              <a:t>Storefront will </a:t>
            </a:r>
            <a:r>
              <a:rPr lang="en-US" dirty="0" err="1" smtClean="0"/>
              <a:t>punchout</a:t>
            </a:r>
            <a:r>
              <a:rPr lang="en-US" dirty="0" smtClean="0"/>
              <a:t> to TDCI Buy Design Configurator and enable customer to configure product and obtain real time pricing for the BOD or KIT product. </a:t>
            </a:r>
          </a:p>
          <a:p>
            <a:pPr lvl="3"/>
            <a:r>
              <a:rPr lang="en-US" dirty="0" smtClean="0"/>
              <a:t>When complete, the user will submit the item to Storefront Cart</a:t>
            </a:r>
          </a:p>
          <a:p>
            <a:pPr lvl="3"/>
            <a:r>
              <a:rPr lang="en-US" dirty="0" smtClean="0"/>
              <a:t>Configuration will be repeated for each configurable item.</a:t>
            </a:r>
          </a:p>
          <a:p>
            <a:pPr lvl="3"/>
            <a:r>
              <a:rPr lang="en-US" dirty="0" smtClean="0"/>
              <a:t>Real Time P&amp;A will be executed for the item based on its component at time of Check out. </a:t>
            </a:r>
          </a:p>
          <a:p>
            <a:pPr lvl="3"/>
            <a:r>
              <a:rPr lang="en-US" dirty="0" smtClean="0"/>
              <a:t>Workshop Will run through this in detail.</a:t>
            </a:r>
            <a:endParaRPr lang="en-US" dirty="0"/>
          </a:p>
          <a:p>
            <a:pPr marL="511175" lvl="2" indent="0">
              <a:buNone/>
            </a:pPr>
            <a:endParaRPr lang="en-US" dirty="0" smtClean="0"/>
          </a:p>
          <a:p>
            <a:pPr marL="511175" lvl="2" indent="0">
              <a:buNone/>
            </a:pPr>
            <a:endParaRPr lang="en-US" dirty="0" smtClean="0"/>
          </a:p>
        </p:txBody>
      </p:sp>
    </p:spTree>
    <p:extLst>
      <p:ext uri="{BB962C8B-B14F-4D97-AF65-F5344CB8AC3E}">
        <p14:creationId xmlns:p14="http://schemas.microsoft.com/office/powerpoint/2010/main" val="2880137944"/>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epaCube</a:t>
            </a:r>
            <a:r>
              <a:rPr lang="en-US" dirty="0" smtClean="0"/>
              <a:t> to Storefront Integration</a:t>
            </a:r>
            <a:endParaRPr lang="en-US" dirty="0"/>
          </a:p>
        </p:txBody>
      </p:sp>
      <p:sp>
        <p:nvSpPr>
          <p:cNvPr id="3" name="Footer Placeholder 2"/>
          <p:cNvSpPr>
            <a:spLocks noGrp="1"/>
          </p:cNvSpPr>
          <p:nvPr>
            <p:ph type="ftr" sz="quarter" idx="3"/>
          </p:nvPr>
        </p:nvSpPr>
        <p:spPr/>
        <p:txBody>
          <a:bodyPr/>
          <a:lstStyle/>
          <a:p>
            <a:r>
              <a:rPr lang="en-US" smtClean="0">
                <a:solidFill>
                  <a:srgbClr val="CDCCCC"/>
                </a:solidFill>
              </a:rPr>
              <a:t>Copyright © 2011 Infor. All rights reserved. </a:t>
            </a:r>
            <a:endParaRPr lang="en-US" dirty="0">
              <a:solidFill>
                <a:srgbClr val="CDCCCC"/>
              </a:solidFill>
            </a:endParaRPr>
          </a:p>
        </p:txBody>
      </p:sp>
      <p:sp>
        <p:nvSpPr>
          <p:cNvPr id="4" name="Slide Number Placeholder 3"/>
          <p:cNvSpPr>
            <a:spLocks noGrp="1"/>
          </p:cNvSpPr>
          <p:nvPr>
            <p:ph type="sldNum" sz="quarter" idx="4"/>
          </p:nvPr>
        </p:nvSpPr>
        <p:spPr/>
        <p:txBody>
          <a:bodyPr/>
          <a:lstStyle/>
          <a:p>
            <a:fld id="{55A404A9-0BF6-4A3A-83B8-EA5F99A6E967}" type="slidenum">
              <a:rPr lang="en-US" smtClean="0">
                <a:solidFill>
                  <a:srgbClr val="CDCCCC"/>
                </a:solidFill>
              </a:rPr>
              <a:pPr/>
              <a:t>21</a:t>
            </a:fld>
            <a:endParaRPr lang="en-US">
              <a:solidFill>
                <a:srgbClr val="CDCCCC"/>
              </a:solidFill>
            </a:endParaRPr>
          </a:p>
        </p:txBody>
      </p:sp>
      <p:sp>
        <p:nvSpPr>
          <p:cNvPr id="6" name="Content Placeholder 2"/>
          <p:cNvSpPr txBox="1">
            <a:spLocks/>
          </p:cNvSpPr>
          <p:nvPr/>
        </p:nvSpPr>
        <p:spPr>
          <a:xfrm>
            <a:off x="-257175" y="1374775"/>
            <a:ext cx="4829175" cy="5026025"/>
          </a:xfrm>
          <a:prstGeom prst="rect">
            <a:avLst/>
          </a:prstGeom>
        </p:spPr>
        <p:txBody>
          <a:bodyPr>
            <a:normAutofit/>
          </a:bodyPr>
          <a:lstStyle>
            <a:lvl1pPr marL="342900" indent="-342900" algn="l" defTabSz="914400" rtl="0" eaLnBrk="1" latinLnBrk="0" hangingPunct="1">
              <a:lnSpc>
                <a:spcPct val="90000"/>
              </a:lnSpc>
              <a:spcBef>
                <a:spcPts val="1800"/>
              </a:spcBef>
              <a:buClr>
                <a:schemeClr val="tx2"/>
              </a:buClr>
              <a:buFont typeface="Webdings" pitchFamily="18" charset="2"/>
              <a:buChar char="4"/>
              <a:defRPr sz="2400" kern="1200">
                <a:solidFill>
                  <a:schemeClr val="tx1"/>
                </a:solidFill>
                <a:latin typeface="Arial" pitchFamily="34" charset="0"/>
                <a:ea typeface="+mn-ea"/>
                <a:cs typeface="Arial" pitchFamily="34" charset="0"/>
              </a:defRPr>
            </a:lvl1pPr>
            <a:lvl2pPr marL="568325" indent="-279400" algn="l" defTabSz="914400" rtl="0" eaLnBrk="1" latinLnBrk="0" hangingPunct="1">
              <a:lnSpc>
                <a:spcPct val="90000"/>
              </a:lnSpc>
              <a:spcBef>
                <a:spcPts val="600"/>
              </a:spcBef>
              <a:buClr>
                <a:schemeClr val="tx2"/>
              </a:buClr>
              <a:buFont typeface="Webdings" pitchFamily="18" charset="2"/>
              <a:buChar char="4"/>
              <a:defRPr sz="2000" kern="1200">
                <a:solidFill>
                  <a:schemeClr val="tx1"/>
                </a:solidFill>
                <a:latin typeface="Arial" pitchFamily="34" charset="0"/>
                <a:ea typeface="+mn-ea"/>
                <a:cs typeface="Arial" pitchFamily="34" charset="0"/>
              </a:defRPr>
            </a:lvl2pPr>
            <a:lvl3pPr marL="741363" indent="-23018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3pPr>
            <a:lvl4pPr marL="914400" indent="-23018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4pPr>
            <a:lvl5pPr marL="1030288" indent="-17303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err="1" smtClean="0"/>
              <a:t>epaCube</a:t>
            </a:r>
            <a:r>
              <a:rPr lang="en-US" dirty="0" smtClean="0"/>
              <a:t> &amp; Group Laurier</a:t>
            </a:r>
          </a:p>
          <a:p>
            <a:pPr lvl="2"/>
            <a:r>
              <a:rPr lang="en-US" dirty="0" smtClean="0"/>
              <a:t>Goal: To enable our distributor customers to enhance “core competency” in Product Data Quality</a:t>
            </a:r>
          </a:p>
          <a:p>
            <a:pPr lvl="2"/>
            <a:r>
              <a:rPr lang="en-US" dirty="0"/>
              <a:t>Working with </a:t>
            </a:r>
            <a:r>
              <a:rPr lang="en-US" dirty="0" err="1"/>
              <a:t>Tenaquip</a:t>
            </a:r>
            <a:endParaRPr lang="en-US" dirty="0"/>
          </a:p>
          <a:p>
            <a:pPr lvl="2"/>
            <a:r>
              <a:rPr lang="en-US" dirty="0" smtClean="0"/>
              <a:t>Structure will now be maintained in one place: </a:t>
            </a:r>
            <a:r>
              <a:rPr lang="en-US" dirty="0" err="1" smtClean="0"/>
              <a:t>epaCube</a:t>
            </a:r>
            <a:endParaRPr lang="en-US" dirty="0" smtClean="0"/>
          </a:p>
          <a:p>
            <a:pPr lvl="2"/>
            <a:r>
              <a:rPr lang="en-US" dirty="0" smtClean="0"/>
              <a:t>Unlimited Category Structure, Rules Sets, Alerts</a:t>
            </a:r>
          </a:p>
          <a:p>
            <a:pPr lvl="2"/>
            <a:r>
              <a:rPr lang="en-US" dirty="0"/>
              <a:t>Current Storefront customers: One-Time import of data from Storefront or spreadsheet</a:t>
            </a:r>
            <a:r>
              <a:rPr lang="en-US" dirty="0" smtClean="0"/>
              <a:t>!</a:t>
            </a:r>
          </a:p>
          <a:p>
            <a:pPr marL="511175" lvl="2" indent="0">
              <a:buNone/>
            </a:pPr>
            <a:endParaRPr lang="en-US" dirty="0" smtClean="0"/>
          </a:p>
          <a:p>
            <a:pPr marL="511175" lvl="2" indent="0">
              <a:buNone/>
            </a:pPr>
            <a:endParaRPr lang="en-US" dirty="0" smtClean="0"/>
          </a:p>
        </p:txBody>
      </p:sp>
      <p:pic>
        <p:nvPicPr>
          <p:cNvPr id="7" name="Picture 3"/>
          <p:cNvPicPr>
            <a:picLocks noChangeAspect="1" noChangeArrowheads="1"/>
          </p:cNvPicPr>
          <p:nvPr/>
        </p:nvPicPr>
        <p:blipFill>
          <a:blip r:embed="rId2" cstate="print"/>
          <a:srcRect/>
          <a:stretch>
            <a:fillRect/>
          </a:stretch>
        </p:blipFill>
        <p:spPr bwMode="auto">
          <a:xfrm>
            <a:off x="4953000" y="1752600"/>
            <a:ext cx="3895898" cy="3310732"/>
          </a:xfrm>
          <a:prstGeom prst="rect">
            <a:avLst/>
          </a:prstGeom>
          <a:noFill/>
          <a:ln w="9525">
            <a:noFill/>
            <a:miter lim="800000"/>
            <a:headEnd/>
            <a:tailEnd/>
          </a:ln>
        </p:spPr>
      </p:pic>
    </p:spTree>
    <p:extLst>
      <p:ext uri="{BB962C8B-B14F-4D97-AF65-F5344CB8AC3E}">
        <p14:creationId xmlns:p14="http://schemas.microsoft.com/office/powerpoint/2010/main" val="1570273802"/>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CenPOS</a:t>
            </a:r>
            <a:r>
              <a:rPr lang="en-US" dirty="0" smtClean="0"/>
              <a:t> Integration</a:t>
            </a:r>
            <a:endParaRPr lang="en-US" dirty="0"/>
          </a:p>
        </p:txBody>
      </p:sp>
      <p:sp>
        <p:nvSpPr>
          <p:cNvPr id="3" name="Footer Placeholder 2"/>
          <p:cNvSpPr>
            <a:spLocks noGrp="1"/>
          </p:cNvSpPr>
          <p:nvPr>
            <p:ph type="ftr" sz="quarter" idx="3"/>
          </p:nvPr>
        </p:nvSpPr>
        <p:spPr/>
        <p:txBody>
          <a:bodyPr/>
          <a:lstStyle/>
          <a:p>
            <a:r>
              <a:rPr lang="en-US" smtClean="0">
                <a:solidFill>
                  <a:srgbClr val="CDCCCC"/>
                </a:solidFill>
              </a:rPr>
              <a:t>Copyright © 2011 Infor. All rights reserved. </a:t>
            </a:r>
            <a:endParaRPr lang="en-US" dirty="0">
              <a:solidFill>
                <a:srgbClr val="CDCCCC"/>
              </a:solidFill>
            </a:endParaRPr>
          </a:p>
        </p:txBody>
      </p:sp>
      <p:sp>
        <p:nvSpPr>
          <p:cNvPr id="4" name="Slide Number Placeholder 3"/>
          <p:cNvSpPr>
            <a:spLocks noGrp="1"/>
          </p:cNvSpPr>
          <p:nvPr>
            <p:ph type="sldNum" sz="quarter" idx="4"/>
          </p:nvPr>
        </p:nvSpPr>
        <p:spPr/>
        <p:txBody>
          <a:bodyPr/>
          <a:lstStyle/>
          <a:p>
            <a:fld id="{55A404A9-0BF6-4A3A-83B8-EA5F99A6E967}" type="slidenum">
              <a:rPr lang="en-US" smtClean="0">
                <a:solidFill>
                  <a:srgbClr val="CDCCCC"/>
                </a:solidFill>
              </a:rPr>
              <a:pPr/>
              <a:t>22</a:t>
            </a:fld>
            <a:endParaRPr lang="en-US">
              <a:solidFill>
                <a:srgbClr val="CDCCCC"/>
              </a:solidFill>
            </a:endParaRPr>
          </a:p>
        </p:txBody>
      </p:sp>
      <p:sp>
        <p:nvSpPr>
          <p:cNvPr id="5" name="Content Placeholder 2"/>
          <p:cNvSpPr txBox="1">
            <a:spLocks/>
          </p:cNvSpPr>
          <p:nvPr/>
        </p:nvSpPr>
        <p:spPr>
          <a:xfrm>
            <a:off x="304800" y="1298575"/>
            <a:ext cx="8562975" cy="5026025"/>
          </a:xfrm>
          <a:prstGeom prst="rect">
            <a:avLst/>
          </a:prstGeom>
        </p:spPr>
        <p:txBody>
          <a:bodyPr>
            <a:normAutofit/>
          </a:bodyPr>
          <a:lstStyle>
            <a:lvl1pPr marL="342900" indent="-342900" algn="l" defTabSz="914400" rtl="0" eaLnBrk="1" latinLnBrk="0" hangingPunct="1">
              <a:lnSpc>
                <a:spcPct val="90000"/>
              </a:lnSpc>
              <a:spcBef>
                <a:spcPts val="1800"/>
              </a:spcBef>
              <a:buClr>
                <a:schemeClr val="tx2"/>
              </a:buClr>
              <a:buFont typeface="Webdings" pitchFamily="18" charset="2"/>
              <a:buChar char="4"/>
              <a:defRPr sz="2400" kern="1200">
                <a:solidFill>
                  <a:schemeClr val="tx1"/>
                </a:solidFill>
                <a:latin typeface="Arial" pitchFamily="34" charset="0"/>
                <a:ea typeface="+mn-ea"/>
                <a:cs typeface="Arial" pitchFamily="34" charset="0"/>
              </a:defRPr>
            </a:lvl1pPr>
            <a:lvl2pPr marL="568325" indent="-279400" algn="l" defTabSz="914400" rtl="0" eaLnBrk="1" latinLnBrk="0" hangingPunct="1">
              <a:lnSpc>
                <a:spcPct val="90000"/>
              </a:lnSpc>
              <a:spcBef>
                <a:spcPts val="600"/>
              </a:spcBef>
              <a:buClr>
                <a:schemeClr val="tx2"/>
              </a:buClr>
              <a:buFont typeface="Webdings" pitchFamily="18" charset="2"/>
              <a:buChar char="4"/>
              <a:defRPr sz="2000" kern="1200">
                <a:solidFill>
                  <a:schemeClr val="tx1"/>
                </a:solidFill>
                <a:latin typeface="Arial" pitchFamily="34" charset="0"/>
                <a:ea typeface="+mn-ea"/>
                <a:cs typeface="Arial" pitchFamily="34" charset="0"/>
              </a:defRPr>
            </a:lvl2pPr>
            <a:lvl3pPr marL="741363" indent="-23018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3pPr>
            <a:lvl4pPr marL="914400" indent="-23018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4pPr>
            <a:lvl5pPr marL="1030288" indent="-17303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dirty="0" smtClean="0">
                <a:latin typeface="Arial" charset="0"/>
                <a:cs typeface="Arial" charset="0"/>
              </a:rPr>
              <a:t>Hosted Integration-Tokenization</a:t>
            </a:r>
            <a:endParaRPr lang="en-US" dirty="0">
              <a:latin typeface="Arial" charset="0"/>
              <a:cs typeface="Arial" charset="0"/>
            </a:endParaRPr>
          </a:p>
          <a:p>
            <a:pPr lvl="1">
              <a:defRPr/>
            </a:pPr>
            <a:r>
              <a:rPr lang="en-US" dirty="0">
                <a:latin typeface="Arial" charset="0"/>
                <a:cs typeface="Arial" charset="0"/>
              </a:rPr>
              <a:t>Removes Storage of secure card data from within ERP</a:t>
            </a:r>
          </a:p>
          <a:p>
            <a:pPr lvl="1">
              <a:defRPr/>
            </a:pPr>
            <a:r>
              <a:rPr lang="en-US" dirty="0" smtClean="0">
                <a:latin typeface="Arial" charset="0"/>
                <a:cs typeface="Arial" charset="0"/>
              </a:rPr>
              <a:t>Level III Transactions Enabled</a:t>
            </a:r>
            <a:endParaRPr lang="en-US" dirty="0">
              <a:latin typeface="Arial" charset="0"/>
              <a:cs typeface="Arial" charset="0"/>
            </a:endParaRPr>
          </a:p>
          <a:p>
            <a:pPr lvl="1">
              <a:defRPr/>
            </a:pPr>
            <a:r>
              <a:rPr lang="en-US" dirty="0">
                <a:latin typeface="Arial" charset="0"/>
                <a:cs typeface="Arial" charset="0"/>
              </a:rPr>
              <a:t>International connections to Canada </a:t>
            </a:r>
            <a:r>
              <a:rPr lang="en-US" dirty="0" smtClean="0">
                <a:latin typeface="Arial" charset="0"/>
                <a:cs typeface="Arial" charset="0"/>
              </a:rPr>
              <a:t>&amp; Europe established</a:t>
            </a:r>
          </a:p>
          <a:p>
            <a:pPr lvl="1">
              <a:defRPr/>
            </a:pPr>
            <a:r>
              <a:rPr lang="en-US" dirty="0" err="1" smtClean="0">
                <a:latin typeface="Arial" charset="0"/>
                <a:cs typeface="Arial" charset="0"/>
              </a:rPr>
              <a:t>SX.e</a:t>
            </a:r>
            <a:r>
              <a:rPr lang="en-US" dirty="0" smtClean="0">
                <a:latin typeface="Arial" charset="0"/>
                <a:cs typeface="Arial" charset="0"/>
              </a:rPr>
              <a:t>: Target Q4 or 6.1.080</a:t>
            </a:r>
            <a:endParaRPr lang="en-US" dirty="0">
              <a:latin typeface="Arial" charset="0"/>
              <a:cs typeface="Arial" charset="0"/>
            </a:endParaRPr>
          </a:p>
          <a:p>
            <a:pPr lvl="1">
              <a:defRPr/>
            </a:pPr>
            <a:r>
              <a:rPr lang="en-US" dirty="0" smtClean="0">
                <a:latin typeface="Arial" charset="0"/>
                <a:cs typeface="Arial" charset="0"/>
              </a:rPr>
              <a:t>A+: Target Q4 </a:t>
            </a:r>
            <a:r>
              <a:rPr lang="en-US" dirty="0">
                <a:latin typeface="Arial" charset="0"/>
                <a:cs typeface="Arial" charset="0"/>
              </a:rPr>
              <a:t>2012</a:t>
            </a:r>
          </a:p>
          <a:p>
            <a:pPr lvl="1">
              <a:defRPr/>
            </a:pPr>
            <a:r>
              <a:rPr lang="en-US" dirty="0">
                <a:latin typeface="Arial" charset="0"/>
                <a:cs typeface="Arial" charset="0"/>
              </a:rPr>
              <a:t>Distribution Express: </a:t>
            </a:r>
            <a:r>
              <a:rPr lang="en-US" dirty="0" smtClean="0">
                <a:latin typeface="Arial" charset="0"/>
                <a:cs typeface="Arial" charset="0"/>
              </a:rPr>
              <a:t>Mid 2013, integration through TCP/IP Manager available today offered through </a:t>
            </a:r>
            <a:r>
              <a:rPr lang="en-US" dirty="0" err="1" smtClean="0">
                <a:latin typeface="Arial" charset="0"/>
                <a:cs typeface="Arial" charset="0"/>
              </a:rPr>
              <a:t>CenPOS</a:t>
            </a:r>
            <a:endParaRPr lang="en-US" dirty="0">
              <a:latin typeface="Arial" charset="0"/>
              <a:cs typeface="Arial" charset="0"/>
            </a:endParaRPr>
          </a:p>
          <a:p>
            <a:pPr marL="288925" lvl="1" indent="0">
              <a:buNone/>
              <a:defRPr/>
            </a:pPr>
            <a:endParaRPr lang="en-US" dirty="0">
              <a:latin typeface="Arial" charset="0"/>
              <a:cs typeface="Arial" charset="0"/>
            </a:endParaRPr>
          </a:p>
          <a:p>
            <a:pPr lvl="1">
              <a:defRPr/>
            </a:pPr>
            <a:endParaRPr lang="en-US" dirty="0" smtClean="0">
              <a:latin typeface="Arial" charset="0"/>
              <a:cs typeface="Arial" charset="0"/>
            </a:endParaRPr>
          </a:p>
          <a:p>
            <a:pPr>
              <a:defRPr/>
            </a:pPr>
            <a:endParaRPr lang="en-US" dirty="0" smtClean="0">
              <a:latin typeface="Arial" charset="0"/>
              <a:cs typeface="Arial" charset="0"/>
            </a:endParaRPr>
          </a:p>
          <a:p>
            <a:pPr marL="0" indent="0">
              <a:buFont typeface="Webdings" pitchFamily="18" charset="2"/>
              <a:buNone/>
              <a:defRPr/>
            </a:pPr>
            <a:endParaRPr lang="en-US" dirty="0" smtClean="0">
              <a:latin typeface="Arial" charset="0"/>
              <a:cs typeface="Arial"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965" y="5780186"/>
            <a:ext cx="2128835" cy="1001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7847747"/>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New Features in 2.0.200</a:t>
            </a:r>
            <a:endParaRPr lang="en-US" dirty="0"/>
          </a:p>
        </p:txBody>
      </p:sp>
      <p:sp>
        <p:nvSpPr>
          <p:cNvPr id="3" name="Footer Placeholder 2"/>
          <p:cNvSpPr>
            <a:spLocks noGrp="1"/>
          </p:cNvSpPr>
          <p:nvPr>
            <p:ph type="ftr" sz="quarter" idx="3"/>
          </p:nvPr>
        </p:nvSpPr>
        <p:spPr/>
        <p:txBody>
          <a:bodyPr/>
          <a:lstStyle/>
          <a:p>
            <a:r>
              <a:rPr lang="en-US" smtClean="0">
                <a:solidFill>
                  <a:srgbClr val="CDCCCC"/>
                </a:solidFill>
              </a:rPr>
              <a:t>Copyright © 2011 Infor. All rights reserved. </a:t>
            </a:r>
            <a:endParaRPr lang="en-US" dirty="0">
              <a:solidFill>
                <a:srgbClr val="CDCCCC"/>
              </a:solidFill>
            </a:endParaRPr>
          </a:p>
        </p:txBody>
      </p:sp>
      <p:sp>
        <p:nvSpPr>
          <p:cNvPr id="4" name="Slide Number Placeholder 3"/>
          <p:cNvSpPr>
            <a:spLocks noGrp="1"/>
          </p:cNvSpPr>
          <p:nvPr>
            <p:ph type="sldNum" sz="quarter" idx="4"/>
          </p:nvPr>
        </p:nvSpPr>
        <p:spPr/>
        <p:txBody>
          <a:bodyPr/>
          <a:lstStyle/>
          <a:p>
            <a:fld id="{55A404A9-0BF6-4A3A-83B8-EA5F99A6E967}" type="slidenum">
              <a:rPr lang="en-US" smtClean="0">
                <a:solidFill>
                  <a:srgbClr val="CDCCCC"/>
                </a:solidFill>
              </a:rPr>
              <a:pPr/>
              <a:t>23</a:t>
            </a:fld>
            <a:endParaRPr lang="en-US">
              <a:solidFill>
                <a:srgbClr val="CDCCCC"/>
              </a:solidFill>
            </a:endParaRPr>
          </a:p>
        </p:txBody>
      </p:sp>
      <p:sp>
        <p:nvSpPr>
          <p:cNvPr id="5" name="Content Placeholder 2"/>
          <p:cNvSpPr txBox="1">
            <a:spLocks/>
          </p:cNvSpPr>
          <p:nvPr/>
        </p:nvSpPr>
        <p:spPr>
          <a:xfrm>
            <a:off x="457200" y="1295400"/>
            <a:ext cx="8562975" cy="5026025"/>
          </a:xfrm>
          <a:prstGeom prst="rect">
            <a:avLst/>
          </a:prstGeom>
        </p:spPr>
        <p:txBody>
          <a:bodyPr>
            <a:normAutofit/>
          </a:bodyPr>
          <a:lstStyle>
            <a:lvl1pPr marL="342900" indent="-342900" algn="l" defTabSz="914400" rtl="0" eaLnBrk="1" latinLnBrk="0" hangingPunct="1">
              <a:lnSpc>
                <a:spcPct val="90000"/>
              </a:lnSpc>
              <a:spcBef>
                <a:spcPts val="1800"/>
              </a:spcBef>
              <a:buClr>
                <a:schemeClr val="tx2"/>
              </a:buClr>
              <a:buFont typeface="Webdings" pitchFamily="18" charset="2"/>
              <a:buChar char="4"/>
              <a:defRPr sz="2400" kern="1200">
                <a:solidFill>
                  <a:schemeClr val="tx1"/>
                </a:solidFill>
                <a:latin typeface="Arial" pitchFamily="34" charset="0"/>
                <a:ea typeface="+mn-ea"/>
                <a:cs typeface="Arial" pitchFamily="34" charset="0"/>
              </a:defRPr>
            </a:lvl1pPr>
            <a:lvl2pPr marL="568325" indent="-279400" algn="l" defTabSz="914400" rtl="0" eaLnBrk="1" latinLnBrk="0" hangingPunct="1">
              <a:lnSpc>
                <a:spcPct val="90000"/>
              </a:lnSpc>
              <a:spcBef>
                <a:spcPts val="600"/>
              </a:spcBef>
              <a:buClr>
                <a:schemeClr val="tx2"/>
              </a:buClr>
              <a:buFont typeface="Webdings" pitchFamily="18" charset="2"/>
              <a:buChar char="4"/>
              <a:defRPr sz="2000" kern="1200">
                <a:solidFill>
                  <a:schemeClr val="tx1"/>
                </a:solidFill>
                <a:latin typeface="Arial" pitchFamily="34" charset="0"/>
                <a:ea typeface="+mn-ea"/>
                <a:cs typeface="Arial" pitchFamily="34" charset="0"/>
              </a:defRPr>
            </a:lvl2pPr>
            <a:lvl3pPr marL="741363" indent="-23018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3pPr>
            <a:lvl4pPr marL="914400" indent="-23018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4pPr>
            <a:lvl5pPr marL="1030288" indent="-17303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dirty="0" smtClean="0">
                <a:latin typeface="Arial" charset="0"/>
                <a:cs typeface="Arial" charset="0"/>
              </a:rPr>
              <a:t>Enhanced Administrative Functions</a:t>
            </a:r>
          </a:p>
          <a:p>
            <a:pPr lvl="1">
              <a:defRPr/>
            </a:pPr>
            <a:r>
              <a:rPr lang="en-US" dirty="0" smtClean="0">
                <a:latin typeface="Arial" charset="0"/>
                <a:cs typeface="Arial" charset="0"/>
              </a:rPr>
              <a:t>Integration with </a:t>
            </a:r>
            <a:r>
              <a:rPr lang="en-US" b="1" dirty="0" smtClean="0">
                <a:latin typeface="Arial" charset="0"/>
                <a:cs typeface="Arial" charset="0"/>
              </a:rPr>
              <a:t>Google Analytics</a:t>
            </a:r>
            <a:endParaRPr lang="en-US" dirty="0" smtClean="0">
              <a:latin typeface="Arial" charset="0"/>
              <a:cs typeface="Arial" charset="0"/>
            </a:endParaRPr>
          </a:p>
          <a:p>
            <a:pPr>
              <a:defRPr/>
            </a:pPr>
            <a:r>
              <a:rPr lang="en-US" dirty="0" smtClean="0">
                <a:latin typeface="Arial" charset="0"/>
                <a:cs typeface="Arial" charset="0"/>
              </a:rPr>
              <a:t>Improved User Experience</a:t>
            </a:r>
          </a:p>
          <a:p>
            <a:pPr lvl="1">
              <a:defRPr/>
            </a:pPr>
            <a:r>
              <a:rPr lang="en-US" dirty="0" smtClean="0">
                <a:latin typeface="Arial" charset="0"/>
                <a:cs typeface="Arial" charset="0"/>
              </a:rPr>
              <a:t>Search </a:t>
            </a:r>
            <a:r>
              <a:rPr lang="en-US" dirty="0">
                <a:latin typeface="Arial" charset="0"/>
                <a:cs typeface="Arial" charset="0"/>
              </a:rPr>
              <a:t>Engine Optimization (SEO) </a:t>
            </a:r>
            <a:endParaRPr lang="en-US" dirty="0" smtClean="0">
              <a:latin typeface="Arial" charset="0"/>
              <a:cs typeface="Arial" charset="0"/>
            </a:endParaRPr>
          </a:p>
          <a:p>
            <a:pPr lvl="2">
              <a:defRPr/>
            </a:pPr>
            <a:r>
              <a:rPr lang="en-US" dirty="0" smtClean="0">
                <a:latin typeface="Arial" charset="0"/>
                <a:cs typeface="Arial" charset="0"/>
              </a:rPr>
              <a:t>More </a:t>
            </a:r>
            <a:r>
              <a:rPr lang="en-US" dirty="0">
                <a:latin typeface="Arial" charset="0"/>
                <a:cs typeface="Arial" charset="0"/>
              </a:rPr>
              <a:t>bot friendly URLs</a:t>
            </a:r>
          </a:p>
          <a:p>
            <a:pPr lvl="2">
              <a:defRPr/>
            </a:pPr>
            <a:r>
              <a:rPr lang="en-US" dirty="0">
                <a:latin typeface="Arial" charset="0"/>
                <a:cs typeface="Arial" charset="0"/>
              </a:rPr>
              <a:t>Improve Keyword </a:t>
            </a:r>
            <a:r>
              <a:rPr lang="en-US" dirty="0" smtClean="0">
                <a:latin typeface="Arial" charset="0"/>
                <a:cs typeface="Arial" charset="0"/>
              </a:rPr>
              <a:t>Search/Indexing</a:t>
            </a:r>
          </a:p>
          <a:p>
            <a:pPr lvl="2">
              <a:defRPr/>
            </a:pPr>
            <a:r>
              <a:rPr lang="en-US" dirty="0"/>
              <a:t>Display images in a grid rather than list- give the user the option to </a:t>
            </a:r>
            <a:r>
              <a:rPr lang="en-US" dirty="0" smtClean="0"/>
              <a:t>switch</a:t>
            </a:r>
            <a:endParaRPr lang="en-US" dirty="0">
              <a:latin typeface="Arial" charset="0"/>
              <a:cs typeface="Arial" charset="0"/>
            </a:endParaRPr>
          </a:p>
          <a:p>
            <a:pPr marL="0" indent="0">
              <a:buNone/>
              <a:defRPr/>
            </a:pPr>
            <a:endParaRPr lang="en-US" dirty="0" smtClean="0">
              <a:latin typeface="Arial" charset="0"/>
              <a:cs typeface="Arial" charset="0"/>
            </a:endParaRPr>
          </a:p>
          <a:p>
            <a:pPr>
              <a:defRPr/>
            </a:pPr>
            <a:endParaRPr lang="en-US" dirty="0" smtClean="0">
              <a:latin typeface="Arial" charset="0"/>
              <a:cs typeface="Arial" charset="0"/>
            </a:endParaRPr>
          </a:p>
          <a:p>
            <a:pPr marL="0" indent="0">
              <a:buFont typeface="Webdings" pitchFamily="18" charset="2"/>
              <a:buNone/>
              <a:defRPr/>
            </a:pPr>
            <a:endParaRPr lang="en-US" dirty="0" smtClean="0">
              <a:latin typeface="Arial" charset="0"/>
              <a:cs typeface="Arial" charset="0"/>
            </a:endParaRPr>
          </a:p>
        </p:txBody>
      </p:sp>
    </p:spTree>
    <p:extLst>
      <p:ext uri="{BB962C8B-B14F-4D97-AF65-F5344CB8AC3E}">
        <p14:creationId xmlns:p14="http://schemas.microsoft.com/office/powerpoint/2010/main" val="655090826"/>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2.0.200</a:t>
            </a:r>
            <a:endParaRPr lang="en-US" dirty="0"/>
          </a:p>
        </p:txBody>
      </p:sp>
      <p:sp>
        <p:nvSpPr>
          <p:cNvPr id="3" name="Footer Placeholder 2"/>
          <p:cNvSpPr>
            <a:spLocks noGrp="1"/>
          </p:cNvSpPr>
          <p:nvPr>
            <p:ph type="ftr" sz="quarter" idx="3"/>
          </p:nvPr>
        </p:nvSpPr>
        <p:spPr/>
        <p:txBody>
          <a:bodyPr/>
          <a:lstStyle/>
          <a:p>
            <a:r>
              <a:rPr lang="en-US" smtClean="0">
                <a:solidFill>
                  <a:srgbClr val="CDCCCC"/>
                </a:solidFill>
              </a:rPr>
              <a:t>Copyright © 2011 Infor. All rights reserved. </a:t>
            </a:r>
            <a:endParaRPr lang="en-US" dirty="0">
              <a:solidFill>
                <a:srgbClr val="CDCCCC"/>
              </a:solidFill>
            </a:endParaRPr>
          </a:p>
        </p:txBody>
      </p:sp>
      <p:sp>
        <p:nvSpPr>
          <p:cNvPr id="4" name="Slide Number Placeholder 3"/>
          <p:cNvSpPr>
            <a:spLocks noGrp="1"/>
          </p:cNvSpPr>
          <p:nvPr>
            <p:ph type="sldNum" sz="quarter" idx="4"/>
          </p:nvPr>
        </p:nvSpPr>
        <p:spPr/>
        <p:txBody>
          <a:bodyPr/>
          <a:lstStyle/>
          <a:p>
            <a:fld id="{55A404A9-0BF6-4A3A-83B8-EA5F99A6E967}" type="slidenum">
              <a:rPr lang="en-US" smtClean="0">
                <a:solidFill>
                  <a:srgbClr val="CDCCCC"/>
                </a:solidFill>
              </a:rPr>
              <a:pPr/>
              <a:t>24</a:t>
            </a:fld>
            <a:endParaRPr lang="en-US">
              <a:solidFill>
                <a:srgbClr val="CDCCCC"/>
              </a:solidFill>
            </a:endParaRPr>
          </a:p>
        </p:txBody>
      </p:sp>
      <p:sp>
        <p:nvSpPr>
          <p:cNvPr id="5" name="Content Placeholder 2"/>
          <p:cNvSpPr txBox="1">
            <a:spLocks/>
          </p:cNvSpPr>
          <p:nvPr/>
        </p:nvSpPr>
        <p:spPr>
          <a:xfrm>
            <a:off x="457200" y="1143000"/>
            <a:ext cx="8562975" cy="5486400"/>
          </a:xfrm>
          <a:prstGeom prst="rect">
            <a:avLst/>
          </a:prstGeom>
        </p:spPr>
        <p:txBody>
          <a:bodyPr>
            <a:normAutofit fontScale="85000" lnSpcReduction="20000"/>
          </a:bodyPr>
          <a:lstStyle>
            <a:lvl1pPr marL="342900" indent="-342900" algn="l" defTabSz="914400" rtl="0" eaLnBrk="1" latinLnBrk="0" hangingPunct="1">
              <a:lnSpc>
                <a:spcPct val="90000"/>
              </a:lnSpc>
              <a:spcBef>
                <a:spcPts val="1800"/>
              </a:spcBef>
              <a:buClr>
                <a:schemeClr val="tx2"/>
              </a:buClr>
              <a:buFont typeface="Webdings" pitchFamily="18" charset="2"/>
              <a:buChar char="4"/>
              <a:defRPr sz="2400" kern="1200">
                <a:solidFill>
                  <a:schemeClr val="tx1"/>
                </a:solidFill>
                <a:latin typeface="Arial" pitchFamily="34" charset="0"/>
                <a:ea typeface="+mn-ea"/>
                <a:cs typeface="Arial" pitchFamily="34" charset="0"/>
              </a:defRPr>
            </a:lvl1pPr>
            <a:lvl2pPr marL="568325" indent="-279400" algn="l" defTabSz="914400" rtl="0" eaLnBrk="1" latinLnBrk="0" hangingPunct="1">
              <a:lnSpc>
                <a:spcPct val="90000"/>
              </a:lnSpc>
              <a:spcBef>
                <a:spcPts val="600"/>
              </a:spcBef>
              <a:buClr>
                <a:schemeClr val="tx2"/>
              </a:buClr>
              <a:buFont typeface="Webdings" pitchFamily="18" charset="2"/>
              <a:buChar char="4"/>
              <a:defRPr sz="2000" kern="1200">
                <a:solidFill>
                  <a:schemeClr val="tx1"/>
                </a:solidFill>
                <a:latin typeface="Arial" pitchFamily="34" charset="0"/>
                <a:ea typeface="+mn-ea"/>
                <a:cs typeface="Arial" pitchFamily="34" charset="0"/>
              </a:defRPr>
            </a:lvl2pPr>
            <a:lvl3pPr marL="741363" indent="-23018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3pPr>
            <a:lvl4pPr marL="914400" indent="-23018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4pPr>
            <a:lvl5pPr marL="1030288" indent="-17303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dirty="0" smtClean="0">
                <a:latin typeface="Arial" charset="0"/>
                <a:cs typeface="Arial" charset="0"/>
              </a:rPr>
              <a:t>Deeper </a:t>
            </a:r>
            <a:r>
              <a:rPr lang="en-US" dirty="0">
                <a:latin typeface="Arial" charset="0"/>
                <a:cs typeface="Arial" charset="0"/>
              </a:rPr>
              <a:t>Integrations with Easy </a:t>
            </a:r>
            <a:r>
              <a:rPr lang="en-US" dirty="0" smtClean="0">
                <a:latin typeface="Arial" charset="0"/>
                <a:cs typeface="Arial" charset="0"/>
              </a:rPr>
              <a:t>Ask</a:t>
            </a:r>
          </a:p>
          <a:p>
            <a:pPr lvl="1">
              <a:defRPr/>
            </a:pPr>
            <a:r>
              <a:rPr lang="en-US" dirty="0" smtClean="0">
                <a:latin typeface="Arial" charset="0"/>
                <a:cs typeface="Arial" charset="0"/>
              </a:rPr>
              <a:t>Strengthening the B2C </a:t>
            </a:r>
            <a:r>
              <a:rPr lang="en-US" dirty="0">
                <a:latin typeface="Arial" charset="0"/>
                <a:cs typeface="Arial" charset="0"/>
              </a:rPr>
              <a:t>user </a:t>
            </a:r>
            <a:r>
              <a:rPr lang="en-US" dirty="0" smtClean="0">
                <a:latin typeface="Arial" charset="0"/>
                <a:cs typeface="Arial" charset="0"/>
              </a:rPr>
              <a:t>experience </a:t>
            </a:r>
            <a:endParaRPr lang="en-US" dirty="0">
              <a:latin typeface="Arial" charset="0"/>
              <a:cs typeface="Arial" charset="0"/>
            </a:endParaRPr>
          </a:p>
          <a:p>
            <a:pPr lvl="2">
              <a:defRPr/>
            </a:pPr>
            <a:r>
              <a:rPr lang="en-US" dirty="0" smtClean="0">
                <a:latin typeface="Arial" charset="0"/>
                <a:cs typeface="Arial" charset="0"/>
              </a:rPr>
              <a:t>SKU Processing</a:t>
            </a:r>
          </a:p>
          <a:p>
            <a:pPr lvl="2">
              <a:defRPr/>
            </a:pPr>
            <a:r>
              <a:rPr lang="en-US" dirty="0" smtClean="0">
                <a:latin typeface="Arial" charset="0"/>
                <a:cs typeface="Arial" charset="0"/>
              </a:rPr>
              <a:t>SEM- Google Bot Site Mapping and Management</a:t>
            </a:r>
          </a:p>
          <a:p>
            <a:pPr>
              <a:defRPr/>
            </a:pPr>
            <a:r>
              <a:rPr lang="en-US" dirty="0" smtClean="0">
                <a:latin typeface="Arial" charset="0"/>
                <a:cs typeface="Arial" charset="0"/>
              </a:rPr>
              <a:t>Approvals</a:t>
            </a:r>
          </a:p>
          <a:p>
            <a:pPr lvl="1">
              <a:defRPr/>
            </a:pPr>
            <a:r>
              <a:rPr lang="en-US" dirty="0" smtClean="0">
                <a:latin typeface="Arial" charset="0"/>
                <a:cs typeface="Arial" charset="0"/>
              </a:rPr>
              <a:t>Multi-Level Approvals</a:t>
            </a:r>
          </a:p>
          <a:p>
            <a:pPr>
              <a:defRPr/>
            </a:pPr>
            <a:r>
              <a:rPr lang="en-US" dirty="0" smtClean="0">
                <a:latin typeface="Arial" charset="0"/>
                <a:cs typeface="Arial" charset="0"/>
              </a:rPr>
              <a:t>Shopping Experience</a:t>
            </a:r>
          </a:p>
          <a:p>
            <a:pPr lvl="1">
              <a:defRPr/>
            </a:pPr>
            <a:r>
              <a:rPr lang="en-US" dirty="0" smtClean="0">
                <a:latin typeface="Arial" charset="0"/>
                <a:cs typeface="Arial" charset="0"/>
              </a:rPr>
              <a:t>Style/Color/Size Matrix</a:t>
            </a:r>
          </a:p>
          <a:p>
            <a:pPr>
              <a:defRPr/>
            </a:pPr>
            <a:r>
              <a:rPr lang="en-US" dirty="0" err="1">
                <a:latin typeface="Arial" charset="0"/>
                <a:cs typeface="Arial" charset="0"/>
              </a:rPr>
              <a:t>mCommerce</a:t>
            </a:r>
            <a:endParaRPr lang="en-US" dirty="0">
              <a:latin typeface="Arial" charset="0"/>
              <a:cs typeface="Arial" charset="0"/>
            </a:endParaRPr>
          </a:p>
          <a:p>
            <a:pPr lvl="1">
              <a:defRPr/>
            </a:pPr>
            <a:r>
              <a:rPr lang="en-US" dirty="0">
                <a:latin typeface="Arial" charset="0"/>
                <a:cs typeface="Arial" charset="0"/>
              </a:rPr>
              <a:t>Web App – available to all smart phones and smart </a:t>
            </a:r>
            <a:r>
              <a:rPr lang="en-US" dirty="0" smtClean="0">
                <a:latin typeface="Arial" charset="0"/>
                <a:cs typeface="Arial" charset="0"/>
              </a:rPr>
              <a:t>devices</a:t>
            </a:r>
          </a:p>
          <a:p>
            <a:pPr>
              <a:defRPr/>
            </a:pPr>
            <a:r>
              <a:rPr lang="en-US" dirty="0" smtClean="0">
                <a:latin typeface="Arial" charset="0"/>
                <a:cs typeface="Arial" charset="0"/>
              </a:rPr>
              <a:t>Smaller </a:t>
            </a:r>
            <a:r>
              <a:rPr lang="en-US" dirty="0">
                <a:latin typeface="Arial" charset="0"/>
                <a:cs typeface="Arial" charset="0"/>
              </a:rPr>
              <a:t>Enhancements</a:t>
            </a:r>
          </a:p>
          <a:p>
            <a:pPr lvl="1">
              <a:defRPr/>
            </a:pPr>
            <a:r>
              <a:rPr lang="en-US" dirty="0">
                <a:latin typeface="Arial" charset="0"/>
                <a:cs typeface="Arial" charset="0"/>
              </a:rPr>
              <a:t>Exporting to Excel from </a:t>
            </a:r>
            <a:r>
              <a:rPr lang="en-US" dirty="0" err="1" smtClean="0">
                <a:latin typeface="Arial" charset="0"/>
                <a:cs typeface="Arial" charset="0"/>
              </a:rPr>
              <a:t>eCommerce</a:t>
            </a:r>
            <a:endParaRPr lang="en-US" dirty="0" smtClean="0">
              <a:latin typeface="Arial" charset="0"/>
              <a:cs typeface="Arial" charset="0"/>
            </a:endParaRPr>
          </a:p>
          <a:p>
            <a:pPr lvl="1">
              <a:defRPr/>
            </a:pPr>
            <a:r>
              <a:rPr lang="en-US" dirty="0" smtClean="0">
                <a:latin typeface="Arial" charset="0"/>
                <a:cs typeface="Arial" charset="0"/>
              </a:rPr>
              <a:t>Catalog Import Tool for Non </a:t>
            </a:r>
            <a:r>
              <a:rPr lang="en-US" dirty="0" err="1" smtClean="0">
                <a:latin typeface="Arial" charset="0"/>
                <a:cs typeface="Arial" charset="0"/>
              </a:rPr>
              <a:t>epaCube</a:t>
            </a:r>
            <a:r>
              <a:rPr lang="en-US" dirty="0" smtClean="0">
                <a:latin typeface="Arial" charset="0"/>
                <a:cs typeface="Arial" charset="0"/>
              </a:rPr>
              <a:t> Users</a:t>
            </a:r>
            <a:endParaRPr lang="en-US" dirty="0">
              <a:latin typeface="Arial" charset="0"/>
              <a:cs typeface="Arial" charset="0"/>
            </a:endParaRPr>
          </a:p>
          <a:p>
            <a:pPr lvl="1">
              <a:defRPr/>
            </a:pPr>
            <a:r>
              <a:rPr lang="en-US" dirty="0">
                <a:latin typeface="Arial" charset="0"/>
                <a:cs typeface="Arial" charset="0"/>
              </a:rPr>
              <a:t>Upload Orders</a:t>
            </a:r>
          </a:p>
          <a:p>
            <a:pPr lvl="1">
              <a:defRPr/>
            </a:pPr>
            <a:r>
              <a:rPr lang="en-US" dirty="0">
                <a:latin typeface="Arial" charset="0"/>
                <a:cs typeface="Arial" charset="0"/>
              </a:rPr>
              <a:t>Order Pad Updates (</a:t>
            </a:r>
            <a:r>
              <a:rPr lang="en-US" dirty="0" smtClean="0">
                <a:latin typeface="Arial" charset="0"/>
                <a:cs typeface="Arial" charset="0"/>
              </a:rPr>
              <a:t>Validation of UOM)</a:t>
            </a:r>
            <a:endParaRPr lang="en-US" dirty="0">
              <a:latin typeface="Arial" charset="0"/>
              <a:cs typeface="Arial" charset="0"/>
            </a:endParaRPr>
          </a:p>
          <a:p>
            <a:pPr lvl="1">
              <a:defRPr/>
            </a:pPr>
            <a:r>
              <a:rPr lang="en-US" dirty="0">
                <a:latin typeface="Arial" charset="0"/>
                <a:cs typeface="Arial" charset="0"/>
              </a:rPr>
              <a:t>UOM </a:t>
            </a:r>
            <a:r>
              <a:rPr lang="en-US" dirty="0" smtClean="0">
                <a:latin typeface="Arial" charset="0"/>
                <a:cs typeface="Arial" charset="0"/>
              </a:rPr>
              <a:t>and UPC Integrations with ERP</a:t>
            </a:r>
            <a:endParaRPr lang="en-US" dirty="0">
              <a:latin typeface="Arial" charset="0"/>
              <a:cs typeface="Arial" charset="0"/>
            </a:endParaRPr>
          </a:p>
          <a:p>
            <a:pPr lvl="1">
              <a:defRPr/>
            </a:pPr>
            <a:r>
              <a:rPr lang="en-US" dirty="0" smtClean="0">
                <a:latin typeface="Arial" charset="0"/>
                <a:cs typeface="Arial" charset="0"/>
              </a:rPr>
              <a:t>Promotion Code at Checkout</a:t>
            </a:r>
          </a:p>
          <a:p>
            <a:pPr lvl="1">
              <a:defRPr/>
            </a:pPr>
            <a:r>
              <a:rPr lang="en-US" dirty="0" smtClean="0">
                <a:latin typeface="Arial" charset="0"/>
                <a:cs typeface="Arial" charset="0"/>
              </a:rPr>
              <a:t>Pay with PayPal at Checkout</a:t>
            </a:r>
          </a:p>
          <a:p>
            <a:pPr marL="0" indent="0">
              <a:buNone/>
              <a:defRPr/>
            </a:pPr>
            <a:endParaRPr lang="en-US" dirty="0" smtClean="0">
              <a:latin typeface="Arial" charset="0"/>
              <a:cs typeface="Arial" charset="0"/>
            </a:endParaRPr>
          </a:p>
          <a:p>
            <a:pPr>
              <a:defRPr/>
            </a:pPr>
            <a:endParaRPr lang="en-US" dirty="0" smtClean="0">
              <a:latin typeface="Arial" charset="0"/>
              <a:cs typeface="Arial" charset="0"/>
            </a:endParaRPr>
          </a:p>
          <a:p>
            <a:pPr>
              <a:defRPr/>
            </a:pPr>
            <a:endParaRPr lang="en-US" dirty="0" smtClean="0">
              <a:latin typeface="Arial" charset="0"/>
              <a:cs typeface="Arial" charset="0"/>
            </a:endParaRPr>
          </a:p>
          <a:p>
            <a:pPr marL="0" indent="0">
              <a:buFont typeface="Webdings" pitchFamily="18" charset="2"/>
              <a:buNone/>
              <a:defRPr/>
            </a:pPr>
            <a:endParaRPr lang="en-US" dirty="0" smtClean="0">
              <a:latin typeface="Arial" charset="0"/>
              <a:cs typeface="Arial" charset="0"/>
            </a:endParaRPr>
          </a:p>
        </p:txBody>
      </p:sp>
    </p:spTree>
    <p:extLst>
      <p:ext uri="{BB962C8B-B14F-4D97-AF65-F5344CB8AC3E}">
        <p14:creationId xmlns:p14="http://schemas.microsoft.com/office/powerpoint/2010/main" val="12445975"/>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Currently Planned for 2.0.300</a:t>
            </a:r>
            <a:endParaRPr lang="en-US" dirty="0"/>
          </a:p>
        </p:txBody>
      </p:sp>
      <p:sp>
        <p:nvSpPr>
          <p:cNvPr id="3" name="Footer Placeholder 2"/>
          <p:cNvSpPr>
            <a:spLocks noGrp="1"/>
          </p:cNvSpPr>
          <p:nvPr>
            <p:ph type="ftr" sz="quarter" idx="3"/>
          </p:nvPr>
        </p:nvSpPr>
        <p:spPr/>
        <p:txBody>
          <a:bodyPr/>
          <a:lstStyle/>
          <a:p>
            <a:r>
              <a:rPr lang="en-US" smtClean="0">
                <a:solidFill>
                  <a:srgbClr val="CDCCCC"/>
                </a:solidFill>
              </a:rPr>
              <a:t>Copyright © 2011 Infor. All rights reserved. </a:t>
            </a:r>
            <a:endParaRPr lang="en-US" dirty="0">
              <a:solidFill>
                <a:srgbClr val="CDCCCC"/>
              </a:solidFill>
            </a:endParaRPr>
          </a:p>
        </p:txBody>
      </p:sp>
      <p:sp>
        <p:nvSpPr>
          <p:cNvPr id="4" name="Slide Number Placeholder 3"/>
          <p:cNvSpPr>
            <a:spLocks noGrp="1"/>
          </p:cNvSpPr>
          <p:nvPr>
            <p:ph type="sldNum" sz="quarter" idx="4"/>
          </p:nvPr>
        </p:nvSpPr>
        <p:spPr/>
        <p:txBody>
          <a:bodyPr/>
          <a:lstStyle/>
          <a:p>
            <a:fld id="{55A404A9-0BF6-4A3A-83B8-EA5F99A6E967}" type="slidenum">
              <a:rPr lang="en-US" smtClean="0">
                <a:solidFill>
                  <a:srgbClr val="CDCCCC"/>
                </a:solidFill>
              </a:rPr>
              <a:pPr/>
              <a:t>25</a:t>
            </a:fld>
            <a:endParaRPr lang="en-US">
              <a:solidFill>
                <a:srgbClr val="CDCCCC"/>
              </a:solidFill>
            </a:endParaRPr>
          </a:p>
        </p:txBody>
      </p:sp>
      <p:sp>
        <p:nvSpPr>
          <p:cNvPr id="5" name="Content Placeholder 2"/>
          <p:cNvSpPr txBox="1">
            <a:spLocks/>
          </p:cNvSpPr>
          <p:nvPr/>
        </p:nvSpPr>
        <p:spPr>
          <a:xfrm>
            <a:off x="457200" y="1295400"/>
            <a:ext cx="8562975" cy="5026025"/>
          </a:xfrm>
          <a:prstGeom prst="rect">
            <a:avLst/>
          </a:prstGeom>
        </p:spPr>
        <p:txBody>
          <a:bodyPr>
            <a:normAutofit fontScale="85000" lnSpcReduction="20000"/>
          </a:bodyPr>
          <a:lstStyle>
            <a:lvl1pPr marL="342900" indent="-342900" algn="l" defTabSz="914400" rtl="0" eaLnBrk="1" latinLnBrk="0" hangingPunct="1">
              <a:lnSpc>
                <a:spcPct val="90000"/>
              </a:lnSpc>
              <a:spcBef>
                <a:spcPts val="1800"/>
              </a:spcBef>
              <a:buClr>
                <a:schemeClr val="tx2"/>
              </a:buClr>
              <a:buFont typeface="Webdings" pitchFamily="18" charset="2"/>
              <a:buChar char="4"/>
              <a:defRPr sz="2400" kern="1200">
                <a:solidFill>
                  <a:schemeClr val="tx1"/>
                </a:solidFill>
                <a:latin typeface="Arial" pitchFamily="34" charset="0"/>
                <a:ea typeface="+mn-ea"/>
                <a:cs typeface="Arial" pitchFamily="34" charset="0"/>
              </a:defRPr>
            </a:lvl1pPr>
            <a:lvl2pPr marL="568325" indent="-279400" algn="l" defTabSz="914400" rtl="0" eaLnBrk="1" latinLnBrk="0" hangingPunct="1">
              <a:lnSpc>
                <a:spcPct val="90000"/>
              </a:lnSpc>
              <a:spcBef>
                <a:spcPts val="600"/>
              </a:spcBef>
              <a:buClr>
                <a:schemeClr val="tx2"/>
              </a:buClr>
              <a:buFont typeface="Webdings" pitchFamily="18" charset="2"/>
              <a:buChar char="4"/>
              <a:defRPr sz="2000" kern="1200">
                <a:solidFill>
                  <a:schemeClr val="tx1"/>
                </a:solidFill>
                <a:latin typeface="Arial" pitchFamily="34" charset="0"/>
                <a:ea typeface="+mn-ea"/>
                <a:cs typeface="Arial" pitchFamily="34" charset="0"/>
              </a:defRPr>
            </a:lvl2pPr>
            <a:lvl3pPr marL="741363" indent="-23018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3pPr>
            <a:lvl4pPr marL="914400" indent="-23018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4pPr>
            <a:lvl5pPr marL="1030288" indent="-17303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dirty="0" smtClean="0">
                <a:latin typeface="Arial" charset="0"/>
                <a:cs typeface="Arial" charset="0"/>
              </a:rPr>
              <a:t>Enhanced Administration</a:t>
            </a:r>
          </a:p>
          <a:p>
            <a:pPr lvl="1">
              <a:defRPr/>
            </a:pPr>
            <a:r>
              <a:rPr lang="en-US" dirty="0" smtClean="0">
                <a:latin typeface="Arial" charset="0"/>
                <a:cs typeface="Arial" charset="0"/>
              </a:rPr>
              <a:t>Admin Application Revamp</a:t>
            </a:r>
          </a:p>
          <a:p>
            <a:pPr lvl="2">
              <a:defRPr/>
            </a:pPr>
            <a:r>
              <a:rPr lang="en-US" b="1" dirty="0">
                <a:latin typeface="Arial" charset="0"/>
                <a:cs typeface="Arial" charset="0"/>
              </a:rPr>
              <a:t>Complete UI </a:t>
            </a:r>
            <a:r>
              <a:rPr lang="en-US" b="1" dirty="0" smtClean="0">
                <a:latin typeface="Arial" charset="0"/>
                <a:cs typeface="Arial" charset="0"/>
              </a:rPr>
              <a:t>Redesign</a:t>
            </a:r>
            <a:endParaRPr lang="en-US" dirty="0">
              <a:latin typeface="Arial" charset="0"/>
              <a:cs typeface="Arial" charset="0"/>
            </a:endParaRPr>
          </a:p>
          <a:p>
            <a:pPr lvl="2">
              <a:defRPr/>
            </a:pPr>
            <a:r>
              <a:rPr lang="en-US" dirty="0" smtClean="0">
                <a:latin typeface="Arial" charset="0"/>
                <a:cs typeface="Arial" charset="0"/>
              </a:rPr>
              <a:t>Easier User /Account Set Up (Mass Maintenance) </a:t>
            </a:r>
          </a:p>
          <a:p>
            <a:pPr lvl="2">
              <a:defRPr/>
            </a:pPr>
            <a:r>
              <a:rPr lang="en-US" dirty="0" smtClean="0">
                <a:latin typeface="Arial" charset="0"/>
                <a:cs typeface="Arial" charset="0"/>
              </a:rPr>
              <a:t>Shopping List re-architecture</a:t>
            </a:r>
          </a:p>
          <a:p>
            <a:pPr lvl="2">
              <a:defRPr/>
            </a:pPr>
            <a:r>
              <a:rPr lang="en-US" dirty="0">
                <a:latin typeface="Arial" charset="0"/>
                <a:cs typeface="Arial" charset="0"/>
              </a:rPr>
              <a:t>Ability for Account Reps/CSR to be assigned to User </a:t>
            </a:r>
            <a:r>
              <a:rPr lang="en-US" dirty="0" smtClean="0">
                <a:latin typeface="Arial" charset="0"/>
                <a:cs typeface="Arial" charset="0"/>
              </a:rPr>
              <a:t>IDs/Accounts</a:t>
            </a:r>
          </a:p>
          <a:p>
            <a:pPr>
              <a:defRPr/>
            </a:pPr>
            <a:r>
              <a:rPr lang="en-US" dirty="0" smtClean="0">
                <a:latin typeface="Arial" charset="0"/>
                <a:cs typeface="Arial" charset="0"/>
              </a:rPr>
              <a:t>Multi Branding</a:t>
            </a:r>
          </a:p>
          <a:p>
            <a:pPr>
              <a:defRPr/>
            </a:pPr>
            <a:r>
              <a:rPr lang="en-US" dirty="0" smtClean="0">
                <a:latin typeface="Arial" charset="0"/>
                <a:cs typeface="Arial" charset="0"/>
              </a:rPr>
              <a:t>Budgets &amp; Approvals</a:t>
            </a:r>
          </a:p>
          <a:p>
            <a:pPr lvl="1">
              <a:defRPr/>
            </a:pPr>
            <a:r>
              <a:rPr lang="en-US" dirty="0" smtClean="0">
                <a:latin typeface="Arial" charset="0"/>
                <a:cs typeface="Arial" charset="0"/>
              </a:rPr>
              <a:t>Approver Release of Approved Orders</a:t>
            </a:r>
          </a:p>
          <a:p>
            <a:pPr lvl="1">
              <a:defRPr/>
            </a:pPr>
            <a:r>
              <a:rPr lang="en-US" dirty="0" smtClean="0">
                <a:latin typeface="Arial" charset="0"/>
                <a:cs typeface="Arial" charset="0"/>
              </a:rPr>
              <a:t>Budgets to include ERP Orders</a:t>
            </a:r>
          </a:p>
          <a:p>
            <a:pPr lvl="1">
              <a:defRPr/>
            </a:pPr>
            <a:r>
              <a:rPr lang="en-US" dirty="0" smtClean="0">
                <a:latin typeface="Arial" charset="0"/>
                <a:cs typeface="Arial" charset="0"/>
              </a:rPr>
              <a:t>Multiple Budgets</a:t>
            </a:r>
          </a:p>
          <a:p>
            <a:pPr lvl="2">
              <a:defRPr/>
            </a:pPr>
            <a:r>
              <a:rPr lang="en-US" dirty="0" smtClean="0">
                <a:latin typeface="Arial" charset="0"/>
                <a:cs typeface="Arial" charset="0"/>
              </a:rPr>
              <a:t>Tie to Commodity</a:t>
            </a:r>
          </a:p>
          <a:p>
            <a:pPr lvl="2">
              <a:defRPr/>
            </a:pPr>
            <a:r>
              <a:rPr lang="en-US" dirty="0" smtClean="0">
                <a:latin typeface="Arial" charset="0"/>
                <a:cs typeface="Arial" charset="0"/>
              </a:rPr>
              <a:t>Tie to Ship </a:t>
            </a:r>
            <a:r>
              <a:rPr lang="en-US" dirty="0" err="1" smtClean="0">
                <a:latin typeface="Arial" charset="0"/>
                <a:cs typeface="Arial" charset="0"/>
              </a:rPr>
              <a:t>To’s</a:t>
            </a:r>
            <a:r>
              <a:rPr lang="en-US" dirty="0" smtClean="0">
                <a:latin typeface="Arial" charset="0"/>
                <a:cs typeface="Arial" charset="0"/>
              </a:rPr>
              <a:t>, etc.</a:t>
            </a:r>
          </a:p>
          <a:p>
            <a:pPr>
              <a:defRPr/>
            </a:pPr>
            <a:r>
              <a:rPr lang="en-US" dirty="0" smtClean="0">
                <a:latin typeface="Arial" charset="0"/>
                <a:cs typeface="Arial" charset="0"/>
              </a:rPr>
              <a:t>Integration with Infor Social!</a:t>
            </a:r>
          </a:p>
          <a:p>
            <a:pPr lvl="1">
              <a:defRPr/>
            </a:pPr>
            <a:r>
              <a:rPr lang="en-US" dirty="0" smtClean="0">
                <a:latin typeface="Arial" charset="0"/>
                <a:cs typeface="Arial" charset="0"/>
              </a:rPr>
              <a:t>Direct Customer Vendor Link</a:t>
            </a:r>
          </a:p>
          <a:p>
            <a:pPr lvl="1">
              <a:defRPr/>
            </a:pPr>
            <a:r>
              <a:rPr lang="en-US" dirty="0" smtClean="0">
                <a:latin typeface="Arial" charset="0"/>
                <a:cs typeface="Arial" charset="0"/>
              </a:rPr>
              <a:t>Customer Reviews!</a:t>
            </a:r>
          </a:p>
          <a:p>
            <a:pPr lvl="1">
              <a:defRPr/>
            </a:pPr>
            <a:r>
              <a:rPr lang="en-US" dirty="0" smtClean="0">
                <a:latin typeface="Arial" charset="0"/>
                <a:cs typeface="Arial" charset="0"/>
              </a:rPr>
              <a:t>Enable your Workforce to Communicate and be Proactive!</a:t>
            </a:r>
          </a:p>
          <a:p>
            <a:pPr marL="0" indent="0">
              <a:buNone/>
              <a:defRPr/>
            </a:pPr>
            <a:endParaRPr lang="en-US" dirty="0" smtClean="0">
              <a:latin typeface="Arial" charset="0"/>
              <a:cs typeface="Arial" charset="0"/>
            </a:endParaRPr>
          </a:p>
          <a:p>
            <a:pPr>
              <a:defRPr/>
            </a:pPr>
            <a:endParaRPr lang="en-US" dirty="0" smtClean="0">
              <a:latin typeface="Arial" charset="0"/>
              <a:cs typeface="Arial" charset="0"/>
            </a:endParaRPr>
          </a:p>
          <a:p>
            <a:pPr>
              <a:defRPr/>
            </a:pPr>
            <a:endParaRPr lang="en-US" dirty="0" smtClean="0">
              <a:latin typeface="Arial" charset="0"/>
              <a:cs typeface="Arial" charset="0"/>
            </a:endParaRPr>
          </a:p>
          <a:p>
            <a:pPr marL="0" indent="0">
              <a:buFont typeface="Webdings" pitchFamily="18" charset="2"/>
              <a:buNone/>
              <a:defRPr/>
            </a:pPr>
            <a:endParaRPr lang="en-US" dirty="0" smtClean="0">
              <a:latin typeface="Arial" charset="0"/>
              <a:cs typeface="Arial" charset="0"/>
            </a:endParaRPr>
          </a:p>
        </p:txBody>
      </p:sp>
    </p:spTree>
    <p:extLst>
      <p:ext uri="{BB962C8B-B14F-4D97-AF65-F5344CB8AC3E}">
        <p14:creationId xmlns:p14="http://schemas.microsoft.com/office/powerpoint/2010/main" val="1526465324"/>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Currently Planned for 2.0.300</a:t>
            </a:r>
            <a:endParaRPr lang="en-US" dirty="0"/>
          </a:p>
        </p:txBody>
      </p:sp>
      <p:sp>
        <p:nvSpPr>
          <p:cNvPr id="3" name="Footer Placeholder 2"/>
          <p:cNvSpPr>
            <a:spLocks noGrp="1"/>
          </p:cNvSpPr>
          <p:nvPr>
            <p:ph type="ftr" sz="quarter" idx="3"/>
          </p:nvPr>
        </p:nvSpPr>
        <p:spPr/>
        <p:txBody>
          <a:bodyPr/>
          <a:lstStyle/>
          <a:p>
            <a:r>
              <a:rPr lang="en-US" smtClean="0">
                <a:solidFill>
                  <a:srgbClr val="CDCCCC"/>
                </a:solidFill>
              </a:rPr>
              <a:t>Copyright © 2011 Infor. All rights reserved. </a:t>
            </a:r>
            <a:endParaRPr lang="en-US" dirty="0">
              <a:solidFill>
                <a:srgbClr val="CDCCCC"/>
              </a:solidFill>
            </a:endParaRPr>
          </a:p>
        </p:txBody>
      </p:sp>
      <p:sp>
        <p:nvSpPr>
          <p:cNvPr id="4" name="Slide Number Placeholder 3"/>
          <p:cNvSpPr>
            <a:spLocks noGrp="1"/>
          </p:cNvSpPr>
          <p:nvPr>
            <p:ph type="sldNum" sz="quarter" idx="4"/>
          </p:nvPr>
        </p:nvSpPr>
        <p:spPr/>
        <p:txBody>
          <a:bodyPr/>
          <a:lstStyle/>
          <a:p>
            <a:fld id="{55A404A9-0BF6-4A3A-83B8-EA5F99A6E967}" type="slidenum">
              <a:rPr lang="en-US" smtClean="0">
                <a:solidFill>
                  <a:srgbClr val="CDCCCC"/>
                </a:solidFill>
              </a:rPr>
              <a:pPr/>
              <a:t>26</a:t>
            </a:fld>
            <a:endParaRPr lang="en-US">
              <a:solidFill>
                <a:srgbClr val="CDCCCC"/>
              </a:solidFill>
            </a:endParaRPr>
          </a:p>
        </p:txBody>
      </p:sp>
      <p:sp>
        <p:nvSpPr>
          <p:cNvPr id="5" name="Content Placeholder 2"/>
          <p:cNvSpPr txBox="1">
            <a:spLocks/>
          </p:cNvSpPr>
          <p:nvPr/>
        </p:nvSpPr>
        <p:spPr>
          <a:xfrm>
            <a:off x="457200" y="1295400"/>
            <a:ext cx="8562975" cy="5026025"/>
          </a:xfrm>
          <a:prstGeom prst="rect">
            <a:avLst/>
          </a:prstGeom>
        </p:spPr>
        <p:txBody>
          <a:bodyPr>
            <a:normAutofit/>
          </a:bodyPr>
          <a:lstStyle>
            <a:lvl1pPr marL="342900" indent="-342900" algn="l" defTabSz="914400" rtl="0" eaLnBrk="1" latinLnBrk="0" hangingPunct="1">
              <a:lnSpc>
                <a:spcPct val="90000"/>
              </a:lnSpc>
              <a:spcBef>
                <a:spcPts val="1800"/>
              </a:spcBef>
              <a:buClr>
                <a:schemeClr val="tx2"/>
              </a:buClr>
              <a:buFont typeface="Webdings" pitchFamily="18" charset="2"/>
              <a:buChar char="4"/>
              <a:defRPr sz="2400" kern="1200">
                <a:solidFill>
                  <a:schemeClr val="tx1"/>
                </a:solidFill>
                <a:latin typeface="Arial" pitchFamily="34" charset="0"/>
                <a:ea typeface="+mn-ea"/>
                <a:cs typeface="Arial" pitchFamily="34" charset="0"/>
              </a:defRPr>
            </a:lvl1pPr>
            <a:lvl2pPr marL="568325" indent="-279400" algn="l" defTabSz="914400" rtl="0" eaLnBrk="1" latinLnBrk="0" hangingPunct="1">
              <a:lnSpc>
                <a:spcPct val="90000"/>
              </a:lnSpc>
              <a:spcBef>
                <a:spcPts val="600"/>
              </a:spcBef>
              <a:buClr>
                <a:schemeClr val="tx2"/>
              </a:buClr>
              <a:buFont typeface="Webdings" pitchFamily="18" charset="2"/>
              <a:buChar char="4"/>
              <a:defRPr sz="2000" kern="1200">
                <a:solidFill>
                  <a:schemeClr val="tx1"/>
                </a:solidFill>
                <a:latin typeface="Arial" pitchFamily="34" charset="0"/>
                <a:ea typeface="+mn-ea"/>
                <a:cs typeface="Arial" pitchFamily="34" charset="0"/>
              </a:defRPr>
            </a:lvl2pPr>
            <a:lvl3pPr marL="741363" indent="-23018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3pPr>
            <a:lvl4pPr marL="914400" indent="-23018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4pPr>
            <a:lvl5pPr marL="1030288" indent="-17303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dirty="0" smtClean="0">
                <a:latin typeface="Arial" charset="0"/>
                <a:cs typeface="Arial" charset="0"/>
              </a:rPr>
              <a:t>Connecting </a:t>
            </a:r>
            <a:r>
              <a:rPr lang="en-US" dirty="0">
                <a:latin typeface="Arial" charset="0"/>
                <a:cs typeface="Arial" charset="0"/>
              </a:rPr>
              <a:t>to more Payment Features with </a:t>
            </a:r>
            <a:r>
              <a:rPr lang="en-US" dirty="0" err="1" smtClean="0">
                <a:latin typeface="Arial" charset="0"/>
                <a:cs typeface="Arial" charset="0"/>
              </a:rPr>
              <a:t>CenPOS</a:t>
            </a:r>
            <a:endParaRPr lang="en-US" dirty="0">
              <a:latin typeface="Arial" charset="0"/>
              <a:cs typeface="Arial" charset="0"/>
            </a:endParaRPr>
          </a:p>
          <a:p>
            <a:pPr lvl="1">
              <a:defRPr/>
            </a:pPr>
            <a:r>
              <a:rPr lang="en-US" dirty="0" smtClean="0">
                <a:latin typeface="Arial" charset="0"/>
                <a:cs typeface="Arial" charset="0"/>
              </a:rPr>
              <a:t>Mobile Payments</a:t>
            </a:r>
          </a:p>
          <a:p>
            <a:pPr lvl="1">
              <a:defRPr/>
            </a:pPr>
            <a:r>
              <a:rPr lang="en-US" dirty="0" smtClean="0">
                <a:latin typeface="Arial" charset="0"/>
                <a:cs typeface="Arial" charset="0"/>
              </a:rPr>
              <a:t>Auto Reconciliation</a:t>
            </a:r>
          </a:p>
          <a:p>
            <a:pPr lvl="1">
              <a:defRPr/>
            </a:pPr>
            <a:r>
              <a:rPr lang="en-US" dirty="0" smtClean="0">
                <a:latin typeface="Arial" charset="0"/>
                <a:cs typeface="Arial" charset="0"/>
              </a:rPr>
              <a:t>Delivery Invoice Images with payment options embedded!</a:t>
            </a:r>
          </a:p>
          <a:p>
            <a:pPr>
              <a:defRPr/>
            </a:pPr>
            <a:r>
              <a:rPr lang="en-US" dirty="0" smtClean="0">
                <a:latin typeface="Arial" charset="0"/>
                <a:cs typeface="Arial" charset="0"/>
              </a:rPr>
              <a:t>Working with SIG Leaders to prioritize what they would like to see</a:t>
            </a:r>
          </a:p>
          <a:p>
            <a:pPr>
              <a:defRPr/>
            </a:pPr>
            <a:r>
              <a:rPr lang="en-US" dirty="0" smtClean="0">
                <a:latin typeface="Arial" charset="0"/>
                <a:cs typeface="Arial" charset="0"/>
              </a:rPr>
              <a:t>Encouraging Co-Development Projects with ICS, Partners &amp; Co-Customers</a:t>
            </a:r>
            <a:endParaRPr lang="en-US" dirty="0">
              <a:latin typeface="Arial" charset="0"/>
              <a:cs typeface="Arial" charset="0"/>
            </a:endParaRPr>
          </a:p>
          <a:p>
            <a:pPr marL="0" indent="0">
              <a:buNone/>
              <a:defRPr/>
            </a:pPr>
            <a:endParaRPr lang="en-US" dirty="0" smtClean="0">
              <a:latin typeface="Arial" charset="0"/>
              <a:cs typeface="Arial" charset="0"/>
            </a:endParaRPr>
          </a:p>
          <a:p>
            <a:pPr>
              <a:defRPr/>
            </a:pPr>
            <a:endParaRPr lang="en-US" dirty="0" smtClean="0">
              <a:latin typeface="Arial" charset="0"/>
              <a:cs typeface="Arial" charset="0"/>
            </a:endParaRPr>
          </a:p>
          <a:p>
            <a:pPr>
              <a:defRPr/>
            </a:pPr>
            <a:endParaRPr lang="en-US" dirty="0" smtClean="0">
              <a:latin typeface="Arial" charset="0"/>
              <a:cs typeface="Arial" charset="0"/>
            </a:endParaRPr>
          </a:p>
          <a:p>
            <a:pPr marL="0" indent="0">
              <a:buFont typeface="Webdings" pitchFamily="18" charset="2"/>
              <a:buNone/>
              <a:defRPr/>
            </a:pPr>
            <a:endParaRPr lang="en-US" dirty="0" smtClean="0">
              <a:latin typeface="Arial" charset="0"/>
              <a:cs typeface="Arial" charset="0"/>
            </a:endParaRPr>
          </a:p>
        </p:txBody>
      </p:sp>
    </p:spTree>
    <p:extLst>
      <p:ext uri="{BB962C8B-B14F-4D97-AF65-F5344CB8AC3E}">
        <p14:creationId xmlns:p14="http://schemas.microsoft.com/office/powerpoint/2010/main" val="467915140"/>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200" y="152400"/>
            <a:ext cx="7389813" cy="742950"/>
          </a:xfrm>
        </p:spPr>
        <p:txBody>
          <a:bodyPr/>
          <a:lstStyle/>
          <a:p>
            <a:r>
              <a:rPr lang="en-US" b="1" dirty="0" smtClean="0"/>
              <a:t>ERP </a:t>
            </a:r>
            <a:r>
              <a:rPr lang="en-US" b="1" dirty="0"/>
              <a:t>c</a:t>
            </a:r>
            <a:r>
              <a:rPr lang="en-US" b="1" dirty="0" smtClean="0"/>
              <a:t>ertification with Storefront 2.0.200</a:t>
            </a:r>
          </a:p>
        </p:txBody>
      </p:sp>
      <p:sp>
        <p:nvSpPr>
          <p:cNvPr id="21507" name="Rectangle 3"/>
          <p:cNvSpPr>
            <a:spLocks noGrp="1" noChangeArrowheads="1"/>
          </p:cNvSpPr>
          <p:nvPr>
            <p:ph type="body" idx="1"/>
          </p:nvPr>
        </p:nvSpPr>
        <p:spPr>
          <a:xfrm>
            <a:off x="457200" y="1190625"/>
            <a:ext cx="8686800" cy="5364163"/>
          </a:xfrm>
        </p:spPr>
        <p:txBody>
          <a:bodyPr>
            <a:normAutofit/>
          </a:bodyPr>
          <a:lstStyle/>
          <a:p>
            <a:pPr lvl="0">
              <a:lnSpc>
                <a:spcPct val="110000"/>
              </a:lnSpc>
              <a:buClr>
                <a:srgbClr val="D91F26"/>
              </a:buClr>
            </a:pPr>
            <a:r>
              <a:rPr lang="en-US" dirty="0">
                <a:solidFill>
                  <a:srgbClr val="000000"/>
                </a:solidFill>
              </a:rPr>
              <a:t>Storefront </a:t>
            </a:r>
            <a:r>
              <a:rPr lang="en-US" dirty="0" smtClean="0">
                <a:solidFill>
                  <a:srgbClr val="000000"/>
                </a:solidFill>
              </a:rPr>
              <a:t>2.0.200 GA December 18th, </a:t>
            </a:r>
            <a:r>
              <a:rPr lang="en-US" dirty="0">
                <a:solidFill>
                  <a:srgbClr val="000000"/>
                </a:solidFill>
              </a:rPr>
              <a:t>2012</a:t>
            </a:r>
          </a:p>
          <a:p>
            <a:pPr lvl="1">
              <a:lnSpc>
                <a:spcPct val="110000"/>
              </a:lnSpc>
            </a:pPr>
            <a:r>
              <a:rPr lang="en-US" dirty="0" smtClean="0"/>
              <a:t>Infor Distribution </a:t>
            </a:r>
            <a:r>
              <a:rPr lang="en-US" dirty="0" err="1" smtClean="0"/>
              <a:t>SX.e</a:t>
            </a:r>
            <a:r>
              <a:rPr lang="en-US" dirty="0" smtClean="0"/>
              <a:t>:</a:t>
            </a:r>
          </a:p>
          <a:p>
            <a:pPr lvl="2">
              <a:lnSpc>
                <a:spcPct val="110000"/>
              </a:lnSpc>
              <a:buClr>
                <a:srgbClr val="D91F26"/>
              </a:buClr>
            </a:pPr>
            <a:r>
              <a:rPr lang="en-US" dirty="0" smtClean="0">
                <a:solidFill>
                  <a:srgbClr val="000000"/>
                </a:solidFill>
              </a:rPr>
              <a:t> Will work to Certify with 6.1.X</a:t>
            </a:r>
          </a:p>
          <a:p>
            <a:pPr lvl="2">
              <a:lnSpc>
                <a:spcPct val="110000"/>
              </a:lnSpc>
              <a:buClr>
                <a:srgbClr val="D91F26"/>
              </a:buClr>
            </a:pPr>
            <a:r>
              <a:rPr lang="en-US" dirty="0" smtClean="0">
                <a:solidFill>
                  <a:srgbClr val="000000"/>
                </a:solidFill>
              </a:rPr>
              <a:t>Will Certify with:</a:t>
            </a:r>
            <a:r>
              <a:rPr lang="en-US" dirty="0" smtClean="0"/>
              <a:t> TBD</a:t>
            </a:r>
          </a:p>
          <a:p>
            <a:pPr lvl="1">
              <a:lnSpc>
                <a:spcPct val="110000"/>
              </a:lnSpc>
              <a:buClr>
                <a:srgbClr val="D91F26"/>
              </a:buClr>
            </a:pPr>
            <a:r>
              <a:rPr lang="en-US" dirty="0" smtClean="0"/>
              <a:t>Infor Distribution A+:</a:t>
            </a:r>
          </a:p>
          <a:p>
            <a:pPr lvl="2">
              <a:lnSpc>
                <a:spcPct val="110000"/>
              </a:lnSpc>
            </a:pPr>
            <a:r>
              <a:rPr lang="en-US" dirty="0" smtClean="0"/>
              <a:t>Currently GA for 8.03.00 and higher</a:t>
            </a:r>
          </a:p>
          <a:p>
            <a:pPr lvl="2">
              <a:lnSpc>
                <a:spcPct val="110000"/>
              </a:lnSpc>
            </a:pPr>
            <a:r>
              <a:rPr lang="en-US" dirty="0" smtClean="0"/>
              <a:t>Will certify to TBD</a:t>
            </a:r>
          </a:p>
          <a:p>
            <a:pPr lvl="1">
              <a:lnSpc>
                <a:spcPct val="110000"/>
              </a:lnSpc>
            </a:pPr>
            <a:r>
              <a:rPr lang="en-US" dirty="0" smtClean="0"/>
              <a:t>Infor Distribution (FACTS): </a:t>
            </a:r>
          </a:p>
          <a:p>
            <a:pPr lvl="2">
              <a:lnSpc>
                <a:spcPct val="110000"/>
              </a:lnSpc>
            </a:pPr>
            <a:r>
              <a:rPr lang="en-US" dirty="0" smtClean="0"/>
              <a:t>Certified with Express v7.7</a:t>
            </a:r>
          </a:p>
          <a:p>
            <a:pPr>
              <a:lnSpc>
                <a:spcPct val="110000"/>
              </a:lnSpc>
            </a:pPr>
            <a:r>
              <a:rPr lang="en-US" dirty="0" smtClean="0"/>
              <a:t>First Fix Pack for Fixes and Issues 2.0.201</a:t>
            </a:r>
          </a:p>
          <a:p>
            <a:pPr>
              <a:lnSpc>
                <a:spcPct val="110000"/>
              </a:lnSpc>
            </a:pPr>
            <a:r>
              <a:rPr lang="en-US" dirty="0" smtClean="0"/>
              <a:t>2.0.202 will be a Service pack where Enhancements will be placed. Targeting June 2013</a:t>
            </a:r>
          </a:p>
          <a:p>
            <a:pPr>
              <a:lnSpc>
                <a:spcPct val="110000"/>
              </a:lnSpc>
            </a:pPr>
            <a:endParaRPr lang="en-US" dirty="0" smtClean="0"/>
          </a:p>
          <a:p>
            <a:pPr>
              <a:lnSpc>
                <a:spcPct val="110000"/>
              </a:lnSpc>
            </a:pPr>
            <a:endParaRPr lang="en-US" dirty="0" smtClean="0"/>
          </a:p>
          <a:p>
            <a:pPr>
              <a:lnSpc>
                <a:spcPct val="110000"/>
              </a:lnSpc>
              <a:buFont typeface="Wingdings" pitchFamily="2" charset="2"/>
              <a:buNone/>
            </a:pPr>
            <a:endParaRPr lang="en-US" dirty="0" smtClean="0"/>
          </a:p>
          <a:p>
            <a:endParaRPr lang="en-US" dirty="0" smtClean="0"/>
          </a:p>
        </p:txBody>
      </p:sp>
    </p:spTree>
    <p:extLst>
      <p:ext uri="{BB962C8B-B14F-4D97-AF65-F5344CB8AC3E}">
        <p14:creationId xmlns:p14="http://schemas.microsoft.com/office/powerpoint/2010/main" val="3710495491"/>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0"/>
            <a:ext cx="9144000" cy="1089025"/>
          </a:xfrm>
        </p:spPr>
        <p:txBody>
          <a:bodyPr/>
          <a:lstStyle/>
          <a:p>
            <a:r>
              <a:rPr lang="en-US" dirty="0" smtClean="0"/>
              <a:t>Storefront 2.0 + Roadmap</a:t>
            </a:r>
            <a:endParaRPr lang="en-US" dirty="0"/>
          </a:p>
        </p:txBody>
      </p:sp>
      <p:sp>
        <p:nvSpPr>
          <p:cNvPr id="3" name="Subtitle 2"/>
          <p:cNvSpPr>
            <a:spLocks noGrp="1"/>
          </p:cNvSpPr>
          <p:nvPr>
            <p:ph type="subTitle" idx="1"/>
          </p:nvPr>
        </p:nvSpPr>
        <p:spPr>
          <a:xfrm>
            <a:off x="0" y="3200400"/>
            <a:ext cx="9144000" cy="1806144"/>
          </a:xfrm>
        </p:spPr>
        <p:txBody>
          <a:bodyPr/>
          <a:lstStyle/>
          <a:p>
            <a:endParaRPr lang="en-US" dirty="0" smtClean="0"/>
          </a:p>
          <a:p>
            <a:r>
              <a:rPr lang="en-US" sz="2800" dirty="0" smtClean="0"/>
              <a:t>Thank you for attending! Questions?</a:t>
            </a:r>
          </a:p>
          <a:p>
            <a:endParaRPr lang="en-US" sz="2000" dirty="0"/>
          </a:p>
          <a:p>
            <a:r>
              <a:rPr lang="en-US" dirty="0" smtClean="0"/>
              <a:t> Marisa Betancourt, Storefront Product Manager</a:t>
            </a:r>
          </a:p>
          <a:p>
            <a:r>
              <a:rPr lang="en-US" dirty="0" smtClean="0"/>
              <a:t>October 2012</a:t>
            </a:r>
          </a:p>
          <a:p>
            <a:endParaRPr lang="en-US" dirty="0"/>
          </a:p>
        </p:txBody>
      </p:sp>
      <p:pic>
        <p:nvPicPr>
          <p:cNvPr id="5" name="Picture 4" descr="Tagline-PP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09482" y="1828800"/>
            <a:ext cx="4119918" cy="1005840"/>
          </a:xfrm>
          <a:prstGeom prst="rect">
            <a:avLst/>
          </a:prstGeom>
        </p:spPr>
      </p:pic>
    </p:spTree>
    <p:extLst>
      <p:ext uri="{BB962C8B-B14F-4D97-AF65-F5344CB8AC3E}">
        <p14:creationId xmlns:p14="http://schemas.microsoft.com/office/powerpoint/2010/main" val="3768773559"/>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1"/>
          <p:cNvSpPr>
            <a:spLocks noGrp="1" noChangeArrowheads="1"/>
          </p:cNvSpPr>
          <p:nvPr>
            <p:ph type="title" idx="4294967295"/>
          </p:nvPr>
        </p:nvSpPr>
        <p:spPr>
          <a:xfrm>
            <a:off x="153987" y="152400"/>
            <a:ext cx="7389813" cy="742950"/>
          </a:xfrm>
        </p:spPr>
        <p:txBody>
          <a:bodyPr/>
          <a:lstStyle/>
          <a:p>
            <a:pPr eaLnBrk="1" hangingPunct="1"/>
            <a:r>
              <a:rPr lang="en-US" b="1" dirty="0" smtClean="0"/>
              <a:t>What Have We Been Up To</a:t>
            </a:r>
          </a:p>
        </p:txBody>
      </p:sp>
      <p:sp>
        <p:nvSpPr>
          <p:cNvPr id="10243" name="Rectangle 9"/>
          <p:cNvSpPr>
            <a:spLocks noGrp="1" noChangeArrowheads="1"/>
          </p:cNvSpPr>
          <p:nvPr>
            <p:ph idx="4294967295"/>
          </p:nvPr>
        </p:nvSpPr>
        <p:spPr>
          <a:xfrm>
            <a:off x="228600" y="1371600"/>
            <a:ext cx="7834313" cy="4989513"/>
          </a:xfrm>
        </p:spPr>
        <p:txBody>
          <a:bodyPr>
            <a:normAutofit/>
          </a:bodyPr>
          <a:lstStyle/>
          <a:p>
            <a:r>
              <a:rPr lang="en-US" dirty="0" smtClean="0"/>
              <a:t>Secured a Stable 2.0 </a:t>
            </a:r>
            <a:endParaRPr lang="en-US" dirty="0"/>
          </a:p>
          <a:p>
            <a:pPr lvl="1"/>
            <a:r>
              <a:rPr lang="en-US" dirty="0" smtClean="0"/>
              <a:t>Ensured that the performance and stability of the product was SOLID</a:t>
            </a:r>
          </a:p>
          <a:p>
            <a:pPr lvl="1"/>
            <a:r>
              <a:rPr lang="en-US" dirty="0" smtClean="0"/>
              <a:t>Indexing </a:t>
            </a:r>
            <a:r>
              <a:rPr lang="en-US" dirty="0" smtClean="0"/>
              <a:t>and Migration is a constant focus</a:t>
            </a:r>
            <a:endParaRPr lang="en-US" dirty="0"/>
          </a:p>
          <a:p>
            <a:r>
              <a:rPr lang="en-US" dirty="0" smtClean="0"/>
              <a:t>2.0.100</a:t>
            </a:r>
            <a:endParaRPr lang="en-US" dirty="0"/>
          </a:p>
          <a:p>
            <a:pPr lvl="1"/>
            <a:r>
              <a:rPr lang="en-US" dirty="0" smtClean="0"/>
              <a:t>Performance Enhancements</a:t>
            </a:r>
            <a:endParaRPr lang="en-US" dirty="0"/>
          </a:p>
          <a:p>
            <a:pPr marL="666750" lvl="1" indent="-381000">
              <a:defRPr/>
            </a:pPr>
            <a:r>
              <a:rPr lang="en-US" dirty="0"/>
              <a:t>Improved category </a:t>
            </a:r>
            <a:r>
              <a:rPr lang="en-US" dirty="0" smtClean="0"/>
              <a:t>navigation</a:t>
            </a:r>
          </a:p>
          <a:p>
            <a:pPr marL="666750" lvl="1" indent="-381000">
              <a:defRPr/>
            </a:pPr>
            <a:r>
              <a:rPr lang="en-US" dirty="0" smtClean="0"/>
              <a:t>Cart Flow</a:t>
            </a:r>
          </a:p>
          <a:p>
            <a:pPr marL="666750" lvl="1" indent="-381000">
              <a:defRPr/>
            </a:pPr>
            <a:r>
              <a:rPr lang="en-US" dirty="0" smtClean="0"/>
              <a:t>TDCI Channel Sales Integration</a:t>
            </a:r>
          </a:p>
          <a:p>
            <a:pPr marL="666750" lvl="1" indent="-381000">
              <a:defRPr/>
            </a:pPr>
            <a:r>
              <a:rPr lang="en-US" dirty="0" smtClean="0"/>
              <a:t>Upgraded to Easy Ask v12</a:t>
            </a:r>
          </a:p>
          <a:p>
            <a:pPr marL="666750" lvl="1" indent="-381000">
              <a:defRPr/>
            </a:pPr>
            <a:r>
              <a:rPr lang="en-US" dirty="0" smtClean="0"/>
              <a:t>Upgraded to SQL 2012</a:t>
            </a:r>
          </a:p>
          <a:p>
            <a:pPr marL="666750" lvl="1" indent="-381000">
              <a:defRPr/>
            </a:pPr>
            <a:r>
              <a:rPr lang="en-US" dirty="0" smtClean="0"/>
              <a:t>Attributes in Center Pane</a:t>
            </a:r>
          </a:p>
          <a:p>
            <a:pPr marL="666750" lvl="1" indent="-381000">
              <a:defRPr/>
            </a:pPr>
            <a:r>
              <a:rPr lang="en-US" dirty="0" smtClean="0"/>
              <a:t>Closed Gaps on </a:t>
            </a:r>
            <a:r>
              <a:rPr lang="en-US" dirty="0" smtClean="0"/>
              <a:t>Integration to </a:t>
            </a:r>
            <a:r>
              <a:rPr lang="en-US" dirty="0" err="1" smtClean="0"/>
              <a:t>SX.e</a:t>
            </a:r>
            <a:r>
              <a:rPr lang="en-US" dirty="0" smtClean="0"/>
              <a:t> &amp; A+</a:t>
            </a:r>
            <a:endParaRPr lang="en-US" dirty="0"/>
          </a:p>
          <a:p>
            <a:pPr lvl="1" eaLnBrk="1" hangingPunct="1">
              <a:buFont typeface="Webdings" pitchFamily="18" charset="2"/>
              <a:buNone/>
            </a:pPr>
            <a:endParaRPr lang="en-US" dirty="0" smtClean="0"/>
          </a:p>
          <a:p>
            <a:pPr lvl="1" eaLnBrk="1" hangingPunct="1">
              <a:buFont typeface="Webdings" pitchFamily="18" charset="2"/>
              <a:buChar char="4"/>
            </a:pPr>
            <a:endParaRPr lang="en-US" dirty="0" smtClean="0"/>
          </a:p>
        </p:txBody>
      </p:sp>
      <p:sp>
        <p:nvSpPr>
          <p:cNvPr id="10244" name="Slide Number Placeholder 5"/>
          <p:cNvSpPr txBox="1">
            <a:spLocks noGrp="1"/>
          </p:cNvSpPr>
          <p:nvPr/>
        </p:nvSpPr>
        <p:spPr bwMode="auto">
          <a:xfrm>
            <a:off x="228600" y="6492875"/>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fld id="{EB6A82A9-AC2C-4358-9250-38DDB854EAFB}" type="slidenum">
              <a:rPr lang="en-US" sz="900">
                <a:solidFill>
                  <a:schemeClr val="bg2"/>
                </a:solidFill>
              </a:rPr>
              <a:pPr algn="ctr"/>
              <a:t>3</a:t>
            </a:fld>
            <a:endParaRPr lang="en-US" sz="900">
              <a:solidFill>
                <a:schemeClr val="bg2"/>
              </a:solidFill>
            </a:endParaRPr>
          </a:p>
        </p:txBody>
      </p:sp>
      <p:sp>
        <p:nvSpPr>
          <p:cNvPr id="10245" name="Footer Placeholder 7"/>
          <p:cNvSpPr txBox="1">
            <a:spLocks noGrp="1"/>
          </p:cNvSpPr>
          <p:nvPr/>
        </p:nvSpPr>
        <p:spPr bwMode="auto">
          <a:xfrm>
            <a:off x="1382713" y="6553200"/>
            <a:ext cx="4495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900">
                <a:solidFill>
                  <a:schemeClr val="bg2"/>
                </a:solidFill>
              </a:rPr>
              <a:t>Copyright © 2010 Infor. All rights reserved. </a:t>
            </a:r>
          </a:p>
        </p:txBody>
      </p:sp>
    </p:spTree>
    <p:extLst>
      <p:ext uri="{BB962C8B-B14F-4D97-AF65-F5344CB8AC3E}">
        <p14:creationId xmlns:p14="http://schemas.microsoft.com/office/powerpoint/2010/main" val="1787736985"/>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lstStyle/>
          <a:p>
            <a:r>
              <a:rPr lang="en-US" b="1" dirty="0" smtClean="0"/>
              <a:t>The New UI</a:t>
            </a:r>
          </a:p>
        </p:txBody>
      </p:sp>
      <p:sp>
        <p:nvSpPr>
          <p:cNvPr id="12291" name="Rectangle 3"/>
          <p:cNvSpPr>
            <a:spLocks noGrp="1" noChangeArrowheads="1"/>
          </p:cNvSpPr>
          <p:nvPr>
            <p:ph type="body" idx="4294967295"/>
          </p:nvPr>
        </p:nvSpPr>
        <p:spPr>
          <a:xfrm>
            <a:off x="123568" y="1143000"/>
            <a:ext cx="8563231" cy="1524000"/>
          </a:xfrm>
        </p:spPr>
        <p:txBody>
          <a:bodyPr/>
          <a:lstStyle/>
          <a:p>
            <a:r>
              <a:rPr lang="en-US" dirty="0"/>
              <a:t>Full CSS </a:t>
            </a:r>
            <a:r>
              <a:rPr lang="en-US" dirty="0" smtClean="0"/>
              <a:t>support</a:t>
            </a:r>
          </a:p>
          <a:p>
            <a:pPr lvl="1"/>
            <a:r>
              <a:rPr lang="en-US" dirty="0"/>
              <a:t>No more JSP changes needed! </a:t>
            </a:r>
          </a:p>
          <a:p>
            <a:pPr lvl="2"/>
            <a:r>
              <a:rPr lang="en-US" dirty="0" smtClean="0"/>
              <a:t>underlying </a:t>
            </a:r>
            <a:r>
              <a:rPr lang="en-US" dirty="0"/>
              <a:t>architecture of UI makes it easier to make changes to the site, HTML 5, d</a:t>
            </a:r>
            <a:r>
              <a:rPr lang="en-US" dirty="0" smtClean="0"/>
              <a:t>iv tags</a:t>
            </a:r>
          </a:p>
          <a:p>
            <a:pPr marL="0" indent="0">
              <a:buNone/>
            </a:pPr>
            <a:endParaRPr lang="en-US" dirty="0" smtClean="0"/>
          </a:p>
          <a:p>
            <a:endParaRPr lang="en-US" dirty="0" smtClean="0"/>
          </a:p>
        </p:txBody>
      </p:sp>
      <p:sp>
        <p:nvSpPr>
          <p:cNvPr id="2" name="TextBox 1"/>
          <p:cNvSpPr txBox="1"/>
          <p:nvPr/>
        </p:nvSpPr>
        <p:spPr>
          <a:xfrm>
            <a:off x="1752600" y="2630031"/>
            <a:ext cx="6248400" cy="2246769"/>
          </a:xfrm>
          <a:prstGeom prst="rect">
            <a:avLst/>
          </a:prstGeom>
          <a:noFill/>
        </p:spPr>
        <p:txBody>
          <a:bodyPr wrap="square" rtlCol="0">
            <a:spAutoFit/>
          </a:bodyPr>
          <a:lstStyle/>
          <a:p>
            <a:r>
              <a:rPr lang="en-US" sz="1000" b="1" dirty="0"/>
              <a:t>&lt;div id="</a:t>
            </a:r>
            <a:r>
              <a:rPr lang="en-US" sz="1000" b="1" dirty="0" err="1"/>
              <a:t>rightMainColumnPadding</a:t>
            </a:r>
            <a:r>
              <a:rPr lang="en-US" sz="1000" b="1" dirty="0"/>
              <a:t>"&gt;</a:t>
            </a:r>
          </a:p>
          <a:p>
            <a:r>
              <a:rPr lang="en-US" sz="1000" b="1" dirty="0"/>
              <a:t>      &lt;</a:t>
            </a:r>
            <a:r>
              <a:rPr lang="en-US" sz="1000" b="1" dirty="0" err="1"/>
              <a:t>jsp:include</a:t>
            </a:r>
            <a:r>
              <a:rPr lang="en-US" sz="1000" b="1" dirty="0"/>
              <a:t> page="</a:t>
            </a:r>
            <a:r>
              <a:rPr lang="en-US" sz="1000" b="1" dirty="0" err="1"/>
              <a:t>lineitemadd.jsp</a:t>
            </a:r>
            <a:r>
              <a:rPr lang="en-US" sz="1000" b="1" dirty="0"/>
              <a:t>" flush="true"/&gt;</a:t>
            </a:r>
          </a:p>
          <a:p>
            <a:r>
              <a:rPr lang="en-US" sz="1000" b="1" dirty="0"/>
              <a:t>      &lt;</a:t>
            </a:r>
            <a:r>
              <a:rPr lang="en-US" sz="1000" b="1" dirty="0" err="1"/>
              <a:t>jsp:include</a:t>
            </a:r>
            <a:r>
              <a:rPr lang="en-US" sz="1000" b="1" dirty="0"/>
              <a:t> page="</a:t>
            </a:r>
            <a:r>
              <a:rPr lang="en-US" sz="1000" b="1" dirty="0" err="1"/>
              <a:t>carveOutItems.jsp</a:t>
            </a:r>
            <a:r>
              <a:rPr lang="en-US" sz="1000" b="1" dirty="0"/>
              <a:t>" flush="true" /&gt;</a:t>
            </a:r>
          </a:p>
          <a:p>
            <a:r>
              <a:rPr lang="en-US" sz="1000" b="1" dirty="0"/>
              <a:t>      &lt;</a:t>
            </a:r>
            <a:r>
              <a:rPr lang="en-US" sz="1000" b="1" dirty="0" err="1"/>
              <a:t>c:if</a:t>
            </a:r>
            <a:r>
              <a:rPr lang="en-US" sz="1000" b="1" dirty="0"/>
              <a:t> test="${</a:t>
            </a:r>
            <a:r>
              <a:rPr lang="en-US" sz="1000" b="1" dirty="0" err="1"/>
              <a:t>itemDisplay.nonstock</a:t>
            </a:r>
            <a:r>
              <a:rPr lang="en-US" sz="1000" b="1" dirty="0"/>
              <a:t> == false}"&gt;</a:t>
            </a:r>
          </a:p>
          <a:p>
            <a:r>
              <a:rPr lang="en-US" sz="1000" b="1" dirty="0"/>
              <a:t>            &lt;</a:t>
            </a:r>
            <a:r>
              <a:rPr lang="en-US" sz="1000" b="1" dirty="0" err="1"/>
              <a:t>c:set</a:t>
            </a:r>
            <a:r>
              <a:rPr lang="en-US" sz="1000" b="1" dirty="0"/>
              <a:t> </a:t>
            </a:r>
            <a:r>
              <a:rPr lang="en-US" sz="1000" b="1" dirty="0" err="1"/>
              <a:t>var</a:t>
            </a:r>
            <a:r>
              <a:rPr lang="en-US" sz="1000" b="1" dirty="0"/>
              <a:t>="</a:t>
            </a:r>
            <a:r>
              <a:rPr lang="en-US" sz="1000" b="1" dirty="0" err="1"/>
              <a:t>showOpenOrdersLink</a:t>
            </a:r>
            <a:r>
              <a:rPr lang="en-US" sz="1000" b="1" dirty="0"/>
              <a:t>" value="true" /&gt;</a:t>
            </a:r>
          </a:p>
          <a:p>
            <a:r>
              <a:rPr lang="en-US" sz="1000" b="1" dirty="0"/>
              <a:t>      &lt;/</a:t>
            </a:r>
            <a:r>
              <a:rPr lang="en-US" sz="1000" b="1" dirty="0" err="1"/>
              <a:t>c:if</a:t>
            </a:r>
            <a:r>
              <a:rPr lang="en-US" sz="1000" b="1" dirty="0"/>
              <a:t>&gt;</a:t>
            </a:r>
          </a:p>
          <a:p>
            <a:r>
              <a:rPr lang="en-US" sz="1000" b="1" dirty="0"/>
              <a:t>      &lt;</a:t>
            </a:r>
            <a:r>
              <a:rPr lang="en-US" sz="1000" b="1" dirty="0" err="1"/>
              <a:t>jsp:include</a:t>
            </a:r>
            <a:r>
              <a:rPr lang="en-US" sz="1000" b="1" dirty="0"/>
              <a:t> page="</a:t>
            </a:r>
            <a:r>
              <a:rPr lang="en-US" sz="1000" b="1" dirty="0" err="1"/>
              <a:t>accountbar.jsp</a:t>
            </a:r>
            <a:r>
              <a:rPr lang="en-US" sz="1000" b="1" dirty="0"/>
              <a:t>" flush="true"&gt;</a:t>
            </a:r>
          </a:p>
          <a:p>
            <a:r>
              <a:rPr lang="en-US" sz="1000" b="1" dirty="0"/>
              <a:t>            &lt;</a:t>
            </a:r>
            <a:r>
              <a:rPr lang="en-US" sz="1000" b="1" dirty="0" err="1"/>
              <a:t>jsp:param</a:t>
            </a:r>
            <a:r>
              <a:rPr lang="en-US" sz="1000" b="1" dirty="0"/>
              <a:t> name="</a:t>
            </a:r>
            <a:r>
              <a:rPr lang="en-US" sz="1000" b="1" dirty="0" err="1"/>
              <a:t>showOpenOrdersLink</a:t>
            </a:r>
            <a:r>
              <a:rPr lang="en-US" sz="1000" b="1" dirty="0"/>
              <a:t>" value="${</a:t>
            </a:r>
            <a:r>
              <a:rPr lang="en-US" sz="1000" b="1" dirty="0" err="1"/>
              <a:t>pageScope.showOpenOrdersLink</a:t>
            </a:r>
            <a:r>
              <a:rPr lang="en-US" sz="1000" b="1" dirty="0"/>
              <a:t>}" /&gt;</a:t>
            </a:r>
          </a:p>
          <a:p>
            <a:r>
              <a:rPr lang="en-US" sz="1000" b="1" dirty="0"/>
              <a:t>            &lt;</a:t>
            </a:r>
            <a:r>
              <a:rPr lang="en-US" sz="1000" b="1" dirty="0" err="1"/>
              <a:t>jsp:param</a:t>
            </a:r>
            <a:r>
              <a:rPr lang="en-US" sz="1000" b="1" dirty="0"/>
              <a:t> name="</a:t>
            </a:r>
            <a:r>
              <a:rPr lang="en-US" sz="1000" b="1" dirty="0" err="1"/>
              <a:t>itemNumber</a:t>
            </a:r>
            <a:r>
              <a:rPr lang="en-US" sz="1000" b="1" dirty="0"/>
              <a:t>" value="${</a:t>
            </a:r>
            <a:r>
              <a:rPr lang="en-US" sz="1000" b="1" dirty="0" err="1"/>
              <a:t>itemDisplay.itm_num</a:t>
            </a:r>
            <a:r>
              <a:rPr lang="en-US" sz="1000" b="1" dirty="0"/>
              <a:t>}" /&gt;</a:t>
            </a:r>
          </a:p>
          <a:p>
            <a:r>
              <a:rPr lang="en-US" sz="1000" b="1" dirty="0"/>
              <a:t>            &lt;</a:t>
            </a:r>
            <a:r>
              <a:rPr lang="en-US" sz="1000" b="1" dirty="0" err="1"/>
              <a:t>jsp:param</a:t>
            </a:r>
            <a:r>
              <a:rPr lang="en-US" sz="1000" b="1" dirty="0"/>
              <a:t> name="</a:t>
            </a:r>
            <a:r>
              <a:rPr lang="en-US" sz="1000" b="1" dirty="0" err="1"/>
              <a:t>itemDescription</a:t>
            </a:r>
            <a:r>
              <a:rPr lang="en-US" sz="1000" b="1" dirty="0"/>
              <a:t>" value="${</a:t>
            </a:r>
            <a:r>
              <a:rPr lang="en-US" sz="1000" b="1" dirty="0" err="1"/>
              <a:t>itemDisplay.itm_proddesc</a:t>
            </a:r>
            <a:r>
              <a:rPr lang="en-US" sz="1000" b="1" dirty="0"/>
              <a:t>}" /&gt;</a:t>
            </a:r>
          </a:p>
          <a:p>
            <a:r>
              <a:rPr lang="en-US" sz="1000" b="1" dirty="0"/>
              <a:t>      &lt;/</a:t>
            </a:r>
            <a:r>
              <a:rPr lang="en-US" sz="1000" b="1" dirty="0" err="1"/>
              <a:t>jsp:include</a:t>
            </a:r>
            <a:r>
              <a:rPr lang="en-US" sz="1000" b="1" dirty="0"/>
              <a:t>&gt;</a:t>
            </a:r>
          </a:p>
          <a:p>
            <a:r>
              <a:rPr lang="en-US" sz="1000" b="1" dirty="0"/>
              <a:t>      &lt;</a:t>
            </a:r>
            <a:r>
              <a:rPr lang="en-US" sz="1000" b="1" dirty="0" err="1"/>
              <a:t>jsp:include</a:t>
            </a:r>
            <a:r>
              <a:rPr lang="en-US" sz="1000" b="1" dirty="0"/>
              <a:t> page="</a:t>
            </a:r>
            <a:r>
              <a:rPr lang="en-US" sz="1000" b="1" dirty="0" err="1"/>
              <a:t>approvalPanel.jsp</a:t>
            </a:r>
            <a:r>
              <a:rPr lang="en-US" sz="1000" b="1" dirty="0"/>
              <a:t>" flush="true" /&gt;</a:t>
            </a:r>
          </a:p>
          <a:p>
            <a:r>
              <a:rPr lang="en-US" sz="1000" b="1" dirty="0"/>
              <a:t>      &lt;</a:t>
            </a:r>
            <a:r>
              <a:rPr lang="en-US" sz="1000" b="1" dirty="0" err="1"/>
              <a:t>jsp:include</a:t>
            </a:r>
            <a:r>
              <a:rPr lang="en-US" sz="1000" b="1" dirty="0"/>
              <a:t> page="</a:t>
            </a:r>
            <a:r>
              <a:rPr lang="en-US" sz="1000" b="1" dirty="0" err="1"/>
              <a:t>budgetPanel.jsp</a:t>
            </a:r>
            <a:r>
              <a:rPr lang="en-US" sz="1000" b="1" dirty="0"/>
              <a:t>" flush="true" /&gt;</a:t>
            </a:r>
          </a:p>
          <a:p>
            <a:r>
              <a:rPr lang="en-US" sz="1000" dirty="0"/>
              <a:t>&lt;/div&gt;</a:t>
            </a:r>
          </a:p>
        </p:txBody>
      </p:sp>
      <p:sp>
        <p:nvSpPr>
          <p:cNvPr id="5" name="Rectangle 3"/>
          <p:cNvSpPr txBox="1">
            <a:spLocks noChangeArrowheads="1"/>
          </p:cNvSpPr>
          <p:nvPr/>
        </p:nvSpPr>
        <p:spPr>
          <a:xfrm>
            <a:off x="304800" y="4953000"/>
            <a:ext cx="8563231" cy="1600200"/>
          </a:xfrm>
          <a:prstGeom prst="rect">
            <a:avLst/>
          </a:prstGeom>
        </p:spPr>
        <p:txBody>
          <a:bodyPr vert="horz" lIns="91440" tIns="45720" rIns="91440" bIns="45720" rtlCol="0">
            <a:normAutofit lnSpcReduction="10000"/>
          </a:bodyPr>
          <a:lstStyle>
            <a:lvl1pPr marL="342900" indent="-342900" algn="l" defTabSz="914400" rtl="0" eaLnBrk="1" latinLnBrk="0" hangingPunct="1">
              <a:lnSpc>
                <a:spcPct val="90000"/>
              </a:lnSpc>
              <a:spcBef>
                <a:spcPts val="1800"/>
              </a:spcBef>
              <a:buClr>
                <a:schemeClr val="tx2"/>
              </a:buClr>
              <a:buFont typeface="Webdings" pitchFamily="18" charset="2"/>
              <a:buChar char="4"/>
              <a:defRPr sz="2400" kern="1200">
                <a:solidFill>
                  <a:schemeClr val="tx1"/>
                </a:solidFill>
                <a:latin typeface="Arial" pitchFamily="34" charset="0"/>
                <a:ea typeface="+mn-ea"/>
                <a:cs typeface="Arial" pitchFamily="34" charset="0"/>
              </a:defRPr>
            </a:lvl1pPr>
            <a:lvl2pPr marL="568325" indent="-279400" algn="l" defTabSz="914400" rtl="0" eaLnBrk="1" latinLnBrk="0" hangingPunct="1">
              <a:lnSpc>
                <a:spcPct val="90000"/>
              </a:lnSpc>
              <a:spcBef>
                <a:spcPts val="600"/>
              </a:spcBef>
              <a:buClr>
                <a:schemeClr val="tx2"/>
              </a:buClr>
              <a:buFont typeface="Webdings" pitchFamily="18" charset="2"/>
              <a:buChar char="4"/>
              <a:defRPr sz="2000" kern="1200">
                <a:solidFill>
                  <a:schemeClr val="tx1"/>
                </a:solidFill>
                <a:latin typeface="Arial" pitchFamily="34" charset="0"/>
                <a:ea typeface="+mn-ea"/>
                <a:cs typeface="Arial" pitchFamily="34" charset="0"/>
              </a:defRPr>
            </a:lvl2pPr>
            <a:lvl3pPr marL="741363" indent="-23018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3pPr>
            <a:lvl4pPr marL="914400" indent="-23018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4pPr>
            <a:lvl5pPr marL="1030288" indent="-17303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Ability to change dimensions of logo within </a:t>
            </a:r>
            <a:r>
              <a:rPr lang="en-US" sz="2000" dirty="0" err="1" smtClean="0"/>
              <a:t>css</a:t>
            </a:r>
            <a:r>
              <a:rPr lang="en-US" sz="2000" dirty="0" smtClean="0"/>
              <a:t> to use on site masthead and on outgoing email notification. </a:t>
            </a:r>
          </a:p>
          <a:p>
            <a:r>
              <a:rPr lang="en-US" sz="2000" dirty="0" smtClean="0"/>
              <a:t>Ability to choose a background, foreground &amp; highlight color.</a:t>
            </a:r>
          </a:p>
          <a:p>
            <a:r>
              <a:rPr lang="en-US" sz="2000" dirty="0" smtClean="0"/>
              <a:t>Ability to customize the labels / text on the site and emails</a:t>
            </a:r>
          </a:p>
          <a:p>
            <a:endParaRPr lang="en-US" dirty="0" smtClean="0"/>
          </a:p>
          <a:p>
            <a:endParaRPr lang="en-US" dirty="0" smtClean="0"/>
          </a:p>
        </p:txBody>
      </p:sp>
    </p:spTree>
    <p:extLst>
      <p:ext uri="{BB962C8B-B14F-4D97-AF65-F5344CB8AC3E}">
        <p14:creationId xmlns:p14="http://schemas.microsoft.com/office/powerpoint/2010/main" val="2236104753"/>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lstStyle/>
          <a:p>
            <a:r>
              <a:rPr lang="en-US" b="1" dirty="0" smtClean="0"/>
              <a:t>The New </a:t>
            </a:r>
            <a:r>
              <a:rPr lang="en-US" b="1" dirty="0" smtClean="0"/>
              <a:t>UI</a:t>
            </a:r>
            <a:endParaRPr lang="en-US" b="1" dirty="0" smtClean="0"/>
          </a:p>
        </p:txBody>
      </p:sp>
      <p:sp>
        <p:nvSpPr>
          <p:cNvPr id="12291" name="Rectangle 3"/>
          <p:cNvSpPr>
            <a:spLocks noGrp="1" noChangeArrowheads="1"/>
          </p:cNvSpPr>
          <p:nvPr>
            <p:ph type="body" idx="4294967295"/>
          </p:nvPr>
        </p:nvSpPr>
        <p:spPr>
          <a:xfrm>
            <a:off x="123568" y="1143000"/>
            <a:ext cx="8563231" cy="5181600"/>
          </a:xfrm>
        </p:spPr>
        <p:txBody>
          <a:bodyPr>
            <a:normAutofit/>
          </a:bodyPr>
          <a:lstStyle/>
          <a:p>
            <a:r>
              <a:rPr lang="en-US" dirty="0" smtClean="0"/>
              <a:t>Demonstrations available through </a:t>
            </a:r>
            <a:r>
              <a:rPr lang="en-US" dirty="0" err="1" smtClean="0"/>
              <a:t>PreSales</a:t>
            </a:r>
            <a:r>
              <a:rPr lang="en-US" dirty="0" smtClean="0"/>
              <a:t>:</a:t>
            </a:r>
          </a:p>
          <a:p>
            <a:pPr lvl="1"/>
            <a:r>
              <a:rPr lang="en-US" dirty="0" smtClean="0"/>
              <a:t>Stephen Knudsen</a:t>
            </a:r>
          </a:p>
          <a:p>
            <a:pPr lvl="1"/>
            <a:r>
              <a:rPr lang="en-US" dirty="0" smtClean="0"/>
              <a:t>Rey Tolentino</a:t>
            </a:r>
          </a:p>
          <a:p>
            <a:pPr lvl="1"/>
            <a:r>
              <a:rPr lang="en-US" dirty="0" smtClean="0"/>
              <a:t>Stacy </a:t>
            </a:r>
            <a:r>
              <a:rPr lang="en-US" dirty="0" err="1" smtClean="0"/>
              <a:t>Guccioni</a:t>
            </a:r>
            <a:endParaRPr lang="en-US" dirty="0" smtClean="0"/>
          </a:p>
          <a:p>
            <a:r>
              <a:rPr lang="en-US" dirty="0" smtClean="0"/>
              <a:t>Examples of Customer Sites</a:t>
            </a:r>
          </a:p>
          <a:p>
            <a:pPr lvl="1"/>
            <a:r>
              <a:rPr lang="en-US" dirty="0" smtClean="0"/>
              <a:t>Inquire with PSO for site references.</a:t>
            </a:r>
            <a:endParaRPr lang="en-US" dirty="0" smtClean="0"/>
          </a:p>
          <a:p>
            <a:pPr marL="0" indent="0">
              <a:buNone/>
            </a:pPr>
            <a:endParaRPr lang="en-US" dirty="0" smtClean="0"/>
          </a:p>
          <a:p>
            <a:endParaRPr lang="en-US" dirty="0" smtClean="0"/>
          </a:p>
          <a:p>
            <a:pPr lvl="1"/>
            <a:endParaRPr lang="en-US" dirty="0" smtClean="0"/>
          </a:p>
          <a:p>
            <a:pPr marL="0" indent="0">
              <a:buNone/>
            </a:pPr>
            <a:endParaRPr lang="en-US" dirty="0" smtClean="0"/>
          </a:p>
          <a:p>
            <a:endParaRPr lang="en-US" dirty="0" smtClean="0"/>
          </a:p>
        </p:txBody>
      </p:sp>
    </p:spTree>
    <p:extLst>
      <p:ext uri="{BB962C8B-B14F-4D97-AF65-F5344CB8AC3E}">
        <p14:creationId xmlns:p14="http://schemas.microsoft.com/office/powerpoint/2010/main" val="3532642289"/>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r>
              <a:rPr lang="en-US" dirty="0" smtClean="0"/>
              <a:t>A Deeper Look At 2.0.1 Enhancement Packs</a:t>
            </a:r>
            <a:endParaRPr lang="en-US" dirty="0"/>
          </a:p>
        </p:txBody>
      </p:sp>
      <p:sp>
        <p:nvSpPr>
          <p:cNvPr id="4" name="Footer Placeholder 3"/>
          <p:cNvSpPr>
            <a:spLocks noGrp="1"/>
          </p:cNvSpPr>
          <p:nvPr>
            <p:ph type="ftr" sz="quarter" idx="3"/>
          </p:nvPr>
        </p:nvSpPr>
        <p:spPr/>
        <p:txBody>
          <a:bodyPr/>
          <a:lstStyle/>
          <a:p>
            <a:r>
              <a:rPr lang="en-US" smtClean="0">
                <a:solidFill>
                  <a:srgbClr val="CDCCCC">
                    <a:lumMod val="25000"/>
                  </a:srgbClr>
                </a:solidFill>
              </a:rPr>
              <a:t>Copyright © 2011 Infor. All rights reserved. </a:t>
            </a:r>
            <a:endParaRPr lang="en-US" dirty="0">
              <a:solidFill>
                <a:srgbClr val="CDCCCC">
                  <a:lumMod val="25000"/>
                </a:srgbClr>
              </a:solidFill>
            </a:endParaRPr>
          </a:p>
        </p:txBody>
      </p:sp>
      <p:sp>
        <p:nvSpPr>
          <p:cNvPr id="5" name="Slide Number Placeholder 4"/>
          <p:cNvSpPr>
            <a:spLocks noGrp="1"/>
          </p:cNvSpPr>
          <p:nvPr>
            <p:ph type="sldNum" sz="quarter" idx="4"/>
          </p:nvPr>
        </p:nvSpPr>
        <p:spPr/>
        <p:txBody>
          <a:bodyPr/>
          <a:lstStyle/>
          <a:p>
            <a:fld id="{55A404A9-0BF6-4A3A-83B8-EA5F99A6E967}" type="slidenum">
              <a:rPr lang="en-US" smtClean="0">
                <a:solidFill>
                  <a:srgbClr val="CDCCCC">
                    <a:lumMod val="25000"/>
                  </a:srgbClr>
                </a:solidFill>
              </a:rPr>
              <a:pPr/>
              <a:t>6</a:t>
            </a:fld>
            <a:endParaRPr lang="en-US">
              <a:solidFill>
                <a:srgbClr val="CDCCCC">
                  <a:lumMod val="25000"/>
                </a:srgbClr>
              </a:solidFill>
            </a:endParaRPr>
          </a:p>
        </p:txBody>
      </p:sp>
    </p:spTree>
    <p:extLst>
      <p:ext uri="{BB962C8B-B14F-4D97-AF65-F5344CB8AC3E}">
        <p14:creationId xmlns:p14="http://schemas.microsoft.com/office/powerpoint/2010/main" val="2345977629"/>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Commerce Navigation &amp; Order Info</a:t>
            </a:r>
            <a:endParaRPr lang="en-US" dirty="0"/>
          </a:p>
        </p:txBody>
      </p:sp>
      <p:sp>
        <p:nvSpPr>
          <p:cNvPr id="3" name="Footer Placeholder 2"/>
          <p:cNvSpPr>
            <a:spLocks noGrp="1"/>
          </p:cNvSpPr>
          <p:nvPr>
            <p:ph type="ftr" sz="quarter" idx="3"/>
          </p:nvPr>
        </p:nvSpPr>
        <p:spPr/>
        <p:txBody>
          <a:bodyPr/>
          <a:lstStyle/>
          <a:p>
            <a:r>
              <a:rPr lang="en-US" smtClean="0">
                <a:solidFill>
                  <a:srgbClr val="CDCCCC"/>
                </a:solidFill>
              </a:rPr>
              <a:t>Copyright © 2011 Infor. All rights reserved. </a:t>
            </a:r>
            <a:endParaRPr lang="en-US" dirty="0">
              <a:solidFill>
                <a:srgbClr val="CDCCCC"/>
              </a:solidFill>
            </a:endParaRPr>
          </a:p>
        </p:txBody>
      </p:sp>
      <p:sp>
        <p:nvSpPr>
          <p:cNvPr id="4" name="Slide Number Placeholder 3"/>
          <p:cNvSpPr>
            <a:spLocks noGrp="1"/>
          </p:cNvSpPr>
          <p:nvPr>
            <p:ph type="sldNum" sz="quarter" idx="4"/>
          </p:nvPr>
        </p:nvSpPr>
        <p:spPr/>
        <p:txBody>
          <a:bodyPr/>
          <a:lstStyle/>
          <a:p>
            <a:fld id="{55A404A9-0BF6-4A3A-83B8-EA5F99A6E967}" type="slidenum">
              <a:rPr lang="en-US" smtClean="0">
                <a:solidFill>
                  <a:srgbClr val="CDCCCC"/>
                </a:solidFill>
              </a:rPr>
              <a:pPr/>
              <a:t>7</a:t>
            </a:fld>
            <a:endParaRPr lang="en-US">
              <a:solidFill>
                <a:srgbClr val="CDCCCC"/>
              </a:solidFill>
            </a:endParaRPr>
          </a:p>
        </p:txBody>
      </p:sp>
      <p:sp>
        <p:nvSpPr>
          <p:cNvPr id="6" name="Content Placeholder 2"/>
          <p:cNvSpPr txBox="1">
            <a:spLocks/>
          </p:cNvSpPr>
          <p:nvPr/>
        </p:nvSpPr>
        <p:spPr>
          <a:xfrm>
            <a:off x="228600" y="1219200"/>
            <a:ext cx="8562975" cy="5026025"/>
          </a:xfrm>
          <a:prstGeom prst="rect">
            <a:avLst/>
          </a:prstGeom>
        </p:spPr>
        <p:txBody>
          <a:bodyPr>
            <a:normAutofit lnSpcReduction="10000"/>
          </a:bodyPr>
          <a:lstStyle>
            <a:lvl1pPr marL="342900" indent="-342900" algn="l" defTabSz="914400" rtl="0" eaLnBrk="1" latinLnBrk="0" hangingPunct="1">
              <a:lnSpc>
                <a:spcPct val="90000"/>
              </a:lnSpc>
              <a:spcBef>
                <a:spcPts val="1800"/>
              </a:spcBef>
              <a:buClr>
                <a:schemeClr val="tx2"/>
              </a:buClr>
              <a:buFont typeface="Webdings" pitchFamily="18" charset="2"/>
              <a:buChar char="4"/>
              <a:defRPr sz="2400" kern="1200">
                <a:solidFill>
                  <a:schemeClr val="tx1"/>
                </a:solidFill>
                <a:latin typeface="Arial" pitchFamily="34" charset="0"/>
                <a:ea typeface="+mn-ea"/>
                <a:cs typeface="Arial" pitchFamily="34" charset="0"/>
              </a:defRPr>
            </a:lvl1pPr>
            <a:lvl2pPr marL="568325" indent="-279400" algn="l" defTabSz="914400" rtl="0" eaLnBrk="1" latinLnBrk="0" hangingPunct="1">
              <a:lnSpc>
                <a:spcPct val="90000"/>
              </a:lnSpc>
              <a:spcBef>
                <a:spcPts val="600"/>
              </a:spcBef>
              <a:buClr>
                <a:schemeClr val="tx2"/>
              </a:buClr>
              <a:buFont typeface="Webdings" pitchFamily="18" charset="2"/>
              <a:buChar char="4"/>
              <a:defRPr sz="2000" kern="1200">
                <a:solidFill>
                  <a:schemeClr val="tx1"/>
                </a:solidFill>
                <a:latin typeface="Arial" pitchFamily="34" charset="0"/>
                <a:ea typeface="+mn-ea"/>
                <a:cs typeface="Arial" pitchFamily="34" charset="0"/>
              </a:defRPr>
            </a:lvl2pPr>
            <a:lvl3pPr marL="741363" indent="-23018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3pPr>
            <a:lvl4pPr marL="914400" indent="-23018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4pPr>
            <a:lvl5pPr marL="1030288" indent="-173038" algn="l" defTabSz="914400" rtl="0" eaLnBrk="1" latinLnBrk="0" hangingPunct="1">
              <a:lnSpc>
                <a:spcPct val="90000"/>
              </a:lnSpc>
              <a:spcBef>
                <a:spcPts val="600"/>
              </a:spcBef>
              <a:buClr>
                <a:schemeClr val="tx2"/>
              </a:buClr>
              <a:buFont typeface="Webdings" pitchFamily="18" charset="2"/>
              <a:buChar char="4"/>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b="1" dirty="0" smtClean="0"/>
              <a:t>Shopping Experience Flow</a:t>
            </a:r>
          </a:p>
          <a:p>
            <a:pPr lvl="2"/>
            <a:r>
              <a:rPr lang="en-US" b="1" i="1" dirty="0" smtClean="0"/>
              <a:t>The Shopping Cart</a:t>
            </a:r>
          </a:p>
          <a:p>
            <a:pPr lvl="3"/>
            <a:r>
              <a:rPr lang="en-US" dirty="0" smtClean="0"/>
              <a:t>Provide the option for user not to have to go to the cart after every item selection.</a:t>
            </a:r>
          </a:p>
          <a:p>
            <a:pPr lvl="2"/>
            <a:r>
              <a:rPr lang="en-US" b="1" i="1" dirty="0" smtClean="0"/>
              <a:t>Navigation</a:t>
            </a:r>
          </a:p>
          <a:p>
            <a:pPr lvl="3"/>
            <a:r>
              <a:rPr lang="en-US" dirty="0" smtClean="0"/>
              <a:t>Explorer Bar Left Navigation Menu in Commerce!</a:t>
            </a:r>
          </a:p>
          <a:p>
            <a:pPr lvl="4"/>
            <a:r>
              <a:rPr lang="en-US" dirty="0" smtClean="0"/>
              <a:t>Create ‘Explorer Bar’ folder drill down /navigation for Categories/Subcategories allowing for unlimited drill down on left navigation in Commerce. </a:t>
            </a:r>
          </a:p>
          <a:p>
            <a:pPr lvl="2"/>
            <a:r>
              <a:rPr lang="en-US" b="1" i="1" dirty="0" smtClean="0"/>
              <a:t>Attribute Search</a:t>
            </a:r>
          </a:p>
          <a:p>
            <a:pPr lvl="3"/>
            <a:r>
              <a:rPr lang="en-US" dirty="0" smtClean="0"/>
              <a:t>Filters for Attributes directly on Main Body- More Directive Selling!</a:t>
            </a:r>
          </a:p>
          <a:p>
            <a:pPr lvl="2"/>
            <a:r>
              <a:rPr lang="en-US" dirty="0" smtClean="0"/>
              <a:t>Images at Subcategory Now Displayed</a:t>
            </a:r>
          </a:p>
          <a:p>
            <a:pPr lvl="1"/>
            <a:r>
              <a:rPr lang="en-US" b="1" i="1" dirty="0" smtClean="0"/>
              <a:t>Who Placed that Order? </a:t>
            </a:r>
          </a:p>
          <a:p>
            <a:pPr lvl="2"/>
            <a:r>
              <a:rPr lang="en-US" dirty="0" smtClean="0"/>
              <a:t>Allowing Storefront Shopper </a:t>
            </a:r>
            <a:r>
              <a:rPr lang="en-US" dirty="0" err="1" smtClean="0"/>
              <a:t>UserID</a:t>
            </a:r>
            <a:r>
              <a:rPr lang="en-US" dirty="0" smtClean="0"/>
              <a:t> information to be passed down to the Order Load API</a:t>
            </a:r>
          </a:p>
          <a:p>
            <a:pPr lvl="3"/>
            <a:r>
              <a:rPr lang="en-US" dirty="0" smtClean="0"/>
              <a:t>Your ERP will be subscribing to this </a:t>
            </a:r>
            <a:r>
              <a:rPr lang="en-US" dirty="0" smtClean="0"/>
              <a:t>and other API Integration Changes in 2013/2014.</a:t>
            </a:r>
            <a:endParaRPr lang="en-US" dirty="0"/>
          </a:p>
          <a:p>
            <a:pPr marL="0" indent="0">
              <a:buFont typeface="Webdings" pitchFamily="18" charset="2"/>
              <a:buNone/>
              <a:defRPr/>
            </a:pPr>
            <a:endParaRPr lang="en-US" dirty="0" smtClean="0">
              <a:latin typeface="Arial" charset="0"/>
              <a:cs typeface="Arial" charset="0"/>
            </a:endParaRPr>
          </a:p>
        </p:txBody>
      </p:sp>
    </p:spTree>
    <p:extLst>
      <p:ext uri="{BB962C8B-B14F-4D97-AF65-F5344CB8AC3E}">
        <p14:creationId xmlns:p14="http://schemas.microsoft.com/office/powerpoint/2010/main" val="3740781446"/>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Shots: Admin Settings</a:t>
            </a:r>
            <a:endParaRPr lang="en-US" dirty="0"/>
          </a:p>
        </p:txBody>
      </p:sp>
      <p:sp>
        <p:nvSpPr>
          <p:cNvPr id="3" name="Footer Placeholder 2"/>
          <p:cNvSpPr>
            <a:spLocks noGrp="1"/>
          </p:cNvSpPr>
          <p:nvPr>
            <p:ph type="ftr" sz="quarter" idx="3"/>
          </p:nvPr>
        </p:nvSpPr>
        <p:spPr/>
        <p:txBody>
          <a:bodyPr/>
          <a:lstStyle/>
          <a:p>
            <a:r>
              <a:rPr lang="en-US" smtClean="0">
                <a:solidFill>
                  <a:srgbClr val="CDCCCC"/>
                </a:solidFill>
              </a:rPr>
              <a:t>Copyright © 2011 Infor. All rights reserved. </a:t>
            </a:r>
            <a:endParaRPr lang="en-US" dirty="0">
              <a:solidFill>
                <a:srgbClr val="CDCCCC"/>
              </a:solidFill>
            </a:endParaRPr>
          </a:p>
        </p:txBody>
      </p:sp>
      <p:sp>
        <p:nvSpPr>
          <p:cNvPr id="4" name="Slide Number Placeholder 3"/>
          <p:cNvSpPr>
            <a:spLocks noGrp="1"/>
          </p:cNvSpPr>
          <p:nvPr>
            <p:ph type="sldNum" sz="quarter" idx="4"/>
          </p:nvPr>
        </p:nvSpPr>
        <p:spPr/>
        <p:txBody>
          <a:bodyPr/>
          <a:lstStyle/>
          <a:p>
            <a:fld id="{55A404A9-0BF6-4A3A-83B8-EA5F99A6E967}" type="slidenum">
              <a:rPr lang="en-US" smtClean="0">
                <a:solidFill>
                  <a:srgbClr val="CDCCCC"/>
                </a:solidFill>
              </a:rPr>
              <a:pPr/>
              <a:t>8</a:t>
            </a:fld>
            <a:endParaRPr lang="en-US">
              <a:solidFill>
                <a:srgbClr val="CDCCCC"/>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19" y="1143000"/>
            <a:ext cx="9074381"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5913695"/>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Shots Of Navigation</a:t>
            </a:r>
            <a:endParaRPr lang="en-US" dirty="0"/>
          </a:p>
        </p:txBody>
      </p:sp>
      <p:sp>
        <p:nvSpPr>
          <p:cNvPr id="3" name="Footer Placeholder 2"/>
          <p:cNvSpPr>
            <a:spLocks noGrp="1"/>
          </p:cNvSpPr>
          <p:nvPr>
            <p:ph type="ftr" sz="quarter" idx="3"/>
          </p:nvPr>
        </p:nvSpPr>
        <p:spPr/>
        <p:txBody>
          <a:bodyPr/>
          <a:lstStyle/>
          <a:p>
            <a:r>
              <a:rPr lang="en-US" smtClean="0">
                <a:solidFill>
                  <a:srgbClr val="CDCCCC"/>
                </a:solidFill>
              </a:rPr>
              <a:t>Copyright © 2011 Infor. All rights reserved. </a:t>
            </a:r>
            <a:endParaRPr lang="en-US" dirty="0">
              <a:solidFill>
                <a:srgbClr val="CDCCCC"/>
              </a:solidFill>
            </a:endParaRPr>
          </a:p>
        </p:txBody>
      </p:sp>
      <p:sp>
        <p:nvSpPr>
          <p:cNvPr id="4" name="Slide Number Placeholder 3"/>
          <p:cNvSpPr>
            <a:spLocks noGrp="1"/>
          </p:cNvSpPr>
          <p:nvPr>
            <p:ph type="sldNum" sz="quarter" idx="4"/>
          </p:nvPr>
        </p:nvSpPr>
        <p:spPr/>
        <p:txBody>
          <a:bodyPr/>
          <a:lstStyle/>
          <a:p>
            <a:fld id="{55A404A9-0BF6-4A3A-83B8-EA5F99A6E967}" type="slidenum">
              <a:rPr lang="en-US" smtClean="0">
                <a:solidFill>
                  <a:srgbClr val="CDCCCC"/>
                </a:solidFill>
              </a:rPr>
              <a:pPr/>
              <a:t>9</a:t>
            </a:fld>
            <a:endParaRPr lang="en-US">
              <a:solidFill>
                <a:srgbClr val="CDCCCC"/>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7343808"/>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1_Office Theme">
  <a:themeElements>
    <a:clrScheme name="infor2011-v9">
      <a:dk1>
        <a:srgbClr val="FFFFFF"/>
      </a:dk1>
      <a:lt1>
        <a:srgbClr val="000000"/>
      </a:lt1>
      <a:dk2>
        <a:srgbClr val="CDCCCC"/>
      </a:dk2>
      <a:lt2>
        <a:srgbClr val="D91F26"/>
      </a:lt2>
      <a:accent1>
        <a:srgbClr val="FFC000"/>
      </a:accent1>
      <a:accent2>
        <a:srgbClr val="59595F"/>
      </a:accent2>
      <a:accent3>
        <a:srgbClr val="6E9707"/>
      </a:accent3>
      <a:accent4>
        <a:srgbClr val="8F2D64"/>
      </a:accent4>
      <a:accent5>
        <a:srgbClr val="036DBD"/>
      </a:accent5>
      <a:accent6>
        <a:srgbClr val="EF6E22"/>
      </a:accent6>
      <a:hlink>
        <a:srgbClr val="96161C"/>
      </a:hlink>
      <a:folHlink>
        <a:srgbClr val="00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Infor rebrand July 2011">
  <a:themeElements>
    <a:clrScheme name="Infor Office July 28, 2011">
      <a:dk1>
        <a:srgbClr val="FFFFFF"/>
      </a:dk1>
      <a:lt1>
        <a:srgbClr val="000000"/>
      </a:lt1>
      <a:dk2>
        <a:srgbClr val="CDCCCC"/>
      </a:dk2>
      <a:lt2>
        <a:srgbClr val="FF0000"/>
      </a:lt2>
      <a:accent1>
        <a:srgbClr val="FFC000"/>
      </a:accent1>
      <a:accent2>
        <a:srgbClr val="59595F"/>
      </a:accent2>
      <a:accent3>
        <a:srgbClr val="6E9707"/>
      </a:accent3>
      <a:accent4>
        <a:srgbClr val="8F2D64"/>
      </a:accent4>
      <a:accent5>
        <a:srgbClr val="036DBD"/>
      </a:accent5>
      <a:accent6>
        <a:srgbClr val="EF6E22"/>
      </a:accent6>
      <a:hlink>
        <a:srgbClr val="96161C"/>
      </a:hlink>
      <a:folHlink>
        <a:srgbClr val="00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Infor_Template_Black_July2011">
  <a:themeElements>
    <a:clrScheme name="infor2011-v9">
      <a:dk1>
        <a:srgbClr val="FFFFFF"/>
      </a:dk1>
      <a:lt1>
        <a:srgbClr val="000000"/>
      </a:lt1>
      <a:dk2>
        <a:srgbClr val="CDCCCC"/>
      </a:dk2>
      <a:lt2>
        <a:srgbClr val="D91F26"/>
      </a:lt2>
      <a:accent1>
        <a:srgbClr val="FFC000"/>
      </a:accent1>
      <a:accent2>
        <a:srgbClr val="59595F"/>
      </a:accent2>
      <a:accent3>
        <a:srgbClr val="6E9707"/>
      </a:accent3>
      <a:accent4>
        <a:srgbClr val="8F2D64"/>
      </a:accent4>
      <a:accent5>
        <a:srgbClr val="036DBD"/>
      </a:accent5>
      <a:accent6>
        <a:srgbClr val="EF6E22"/>
      </a:accent6>
      <a:hlink>
        <a:srgbClr val="96161C"/>
      </a:hlink>
      <a:folHlink>
        <a:srgbClr val="00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26548</TotalTime>
  <Words>1982</Words>
  <Application>Microsoft Office PowerPoint</Application>
  <PresentationFormat>On-screen Show (4:3)</PresentationFormat>
  <Paragraphs>348</Paragraphs>
  <Slides>28</Slides>
  <Notes>12</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1_Office Theme</vt:lpstr>
      <vt:lpstr>Infor rebrand July 2011</vt:lpstr>
      <vt:lpstr>Infor_Template_Black_July2011</vt:lpstr>
      <vt:lpstr> Infor Storefront Roadmap 2012-2013</vt:lpstr>
      <vt:lpstr>Disclaimer</vt:lpstr>
      <vt:lpstr>What Have We Been Up To</vt:lpstr>
      <vt:lpstr>The New UI</vt:lpstr>
      <vt:lpstr>The New UI</vt:lpstr>
      <vt:lpstr> A Deeper Look At 2.0.1 Enhancement Packs</vt:lpstr>
      <vt:lpstr>Commerce Navigation &amp; Order Info</vt:lpstr>
      <vt:lpstr>Screen Shots: Admin Settings</vt:lpstr>
      <vt:lpstr>Screen Shots Of Navigation</vt:lpstr>
      <vt:lpstr>Screen Shots Of Navigation</vt:lpstr>
      <vt:lpstr>Screen Shots Of Navigation</vt:lpstr>
      <vt:lpstr>Screen Shots Of Navigation: Image Display</vt:lpstr>
      <vt:lpstr>TDCI Channel Sales Integration</vt:lpstr>
      <vt:lpstr>TDCI Channel Sales Integration</vt:lpstr>
      <vt:lpstr>Enhanced Performance</vt:lpstr>
      <vt:lpstr>Where are We Going Storefront V 2.0.2 and Beyond</vt:lpstr>
      <vt:lpstr>PowerPoint Presentation</vt:lpstr>
      <vt:lpstr>Punch - Out</vt:lpstr>
      <vt:lpstr>Punch – Out Flow</vt:lpstr>
      <vt:lpstr>Integrations to TDCI Buy Design Configurator</vt:lpstr>
      <vt:lpstr>epaCube to Storefront Integration</vt:lpstr>
      <vt:lpstr>CenPOS Integration</vt:lpstr>
      <vt:lpstr>Other New Features in 2.0.200</vt:lpstr>
      <vt:lpstr>Beyond 2.0.200</vt:lpstr>
      <vt:lpstr>Currently Planned for 2.0.300</vt:lpstr>
      <vt:lpstr>Currently Planned for 2.0.300</vt:lpstr>
      <vt:lpstr>ERP certification with Storefront 2.0.200</vt:lpstr>
      <vt:lpstr>Storefront 2.0 + Roadmap</vt:lpstr>
    </vt:vector>
  </TitlesOfParts>
  <Company>Infor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Sales and Service with Infor ERP Storefront   Steve Knudsen, Business Solution Consultant, Infor</dc:title>
  <dc:creator>Administrator</dc:creator>
  <cp:lastModifiedBy>Marisa Betancourt</cp:lastModifiedBy>
  <cp:revision>220</cp:revision>
  <dcterms:created xsi:type="dcterms:W3CDTF">2011-12-14T18:47:45Z</dcterms:created>
  <dcterms:modified xsi:type="dcterms:W3CDTF">2012-10-24T18:12:11Z</dcterms:modified>
</cp:coreProperties>
</file>