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2" r:id="rId2"/>
    <p:sldId id="323" r:id="rId3"/>
    <p:sldId id="324" r:id="rId4"/>
    <p:sldId id="325" r:id="rId5"/>
    <p:sldId id="326" r:id="rId6"/>
    <p:sldId id="327" r:id="rId7"/>
    <p:sldId id="328" r:id="rId8"/>
    <p:sldId id="330" r:id="rId9"/>
    <p:sldId id="331" r:id="rId10"/>
    <p:sldId id="332" r:id="rId11"/>
    <p:sldId id="333" r:id="rId12"/>
    <p:sldId id="337" r:id="rId13"/>
  </p:sldIdLst>
  <p:sldSz cx="16257588" cy="9144000"/>
  <p:notesSz cx="6858000" cy="9144000"/>
  <p:defaultTextStyle>
    <a:defPPr>
      <a:defRPr lang="en-US"/>
    </a:defPPr>
    <a:lvl1pPr marL="0" algn="l" defTabSz="14515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5759" algn="l" defTabSz="14515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1519" algn="l" defTabSz="14515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7278" algn="l" defTabSz="14515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3037" algn="l" defTabSz="14515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8796" algn="l" defTabSz="14515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4556" algn="l" defTabSz="14515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0315" algn="l" defTabSz="14515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06074" algn="l" defTabSz="1451519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262"/>
    <a:srgbClr val="D5000E"/>
    <a:srgbClr val="515359"/>
    <a:srgbClr val="FFDC00"/>
    <a:srgbClr val="96CC28"/>
    <a:srgbClr val="7533A6"/>
    <a:srgbClr val="00998E"/>
    <a:srgbClr val="3340CC"/>
    <a:srgbClr val="A6000B"/>
    <a:srgbClr val="686B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61" autoAdjust="0"/>
    <p:restoredTop sz="89203" autoAdjust="0"/>
  </p:normalViewPr>
  <p:slideViewPr>
    <p:cSldViewPr>
      <p:cViewPr>
        <p:scale>
          <a:sx n="50" d="100"/>
          <a:sy n="50" d="100"/>
        </p:scale>
        <p:origin x="-1474" y="-437"/>
      </p:cViewPr>
      <p:guideLst>
        <p:guide orient="horz" pos="968"/>
        <p:guide pos="1295"/>
        <p:guide pos="5120"/>
        <p:guide pos="91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8144"/>
    </p:cViewPr>
  </p:sorterViewPr>
  <p:notesViewPr>
    <p:cSldViewPr>
      <p:cViewPr varScale="1">
        <p:scale>
          <a:sx n="84" d="100"/>
          <a:sy n="84" d="100"/>
        </p:scale>
        <p:origin x="-2364" y="-90"/>
      </p:cViewPr>
      <p:guideLst>
        <p:guide orient="horz" pos="2880"/>
        <p:guide pos="2160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17269" y="8594435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429000" y="8594435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D40DD-BC93-4D46-96F0-58214B8050CF}" type="slidenum">
              <a:rPr lang="en-US" sz="1000" smtClean="0">
                <a:latin typeface="Arial" pitchFamily="34" charset="0"/>
                <a:cs typeface="Arial" pitchFamily="34" charset="0"/>
              </a:rPr>
              <a:t>‹#›</a:t>
            </a:fld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1000360" y="220173"/>
            <a:ext cx="2732220" cy="3293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idx="1"/>
          </p:nvPr>
        </p:nvSpPr>
        <p:spPr>
          <a:xfrm>
            <a:off x="3884613" y="220173"/>
            <a:ext cx="2580187" cy="3293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5C116-A89E-4ABF-B5F8-752B759D771C}" type="datetimeFigureOut">
              <a:rPr lang="en-US" sz="1000" smtClean="0">
                <a:latin typeface="Arial" pitchFamily="34" charset="0"/>
                <a:cs typeface="Arial" pitchFamily="34" charset="0"/>
              </a:rPr>
              <a:t>10/23/2012</a:t>
            </a:fld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\\psf\Home\Desktop\Infor_TMLogo_RGB_080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00" y="220173"/>
            <a:ext cx="360977" cy="32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904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000360" y="220173"/>
            <a:ext cx="2732220" cy="3293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20173"/>
            <a:ext cx="2580187" cy="3293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555C116-A89E-4ABF-B5F8-752B759D771C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77725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2" descr="\\psf\Home\Desktop\Infor_TMLogo_RGB_080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00" y="220173"/>
            <a:ext cx="360977" cy="32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417269" y="8594435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429000" y="8594435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D40DD-BC93-4D46-96F0-58214B8050CF}" type="slidenum">
              <a:rPr lang="en-US" sz="1000" smtClean="0">
                <a:latin typeface="Arial" pitchFamily="34" charset="0"/>
                <a:cs typeface="Arial" pitchFamily="34" charset="0"/>
              </a:rPr>
              <a:t>‹#›</a:t>
            </a:fld>
            <a:endParaRPr lang="en-US" sz="1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11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1519" rtl="0" eaLnBrk="1" latinLnBrk="0" hangingPunct="1">
      <a:defRPr sz="1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25759" algn="l" defTabSz="1451519" rtl="0" eaLnBrk="1" latinLnBrk="0" hangingPunct="1">
      <a:defRPr sz="1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451519" algn="l" defTabSz="1451519" rtl="0" eaLnBrk="1" latinLnBrk="0" hangingPunct="1">
      <a:defRPr sz="1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2177278" algn="l" defTabSz="1451519" rtl="0" eaLnBrk="1" latinLnBrk="0" hangingPunct="1">
      <a:defRPr sz="1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903037" algn="l" defTabSz="1451519" rtl="0" eaLnBrk="1" latinLnBrk="0" hangingPunct="1">
      <a:defRPr sz="1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3628796" algn="l" defTabSz="14515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4556" algn="l" defTabSz="14515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0315" algn="l" defTabSz="14515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06074" algn="l" defTabSz="14515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7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2816" indent="-278006" eaLnBrk="0" hangingPunct="0"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2025" indent="-222405" eaLnBrk="0" hangingPunct="0"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56835" indent="-222405" eaLnBrk="0" hangingPunct="0"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01644" indent="-222405" eaLnBrk="0" hangingPunct="0"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46454" indent="-22240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91264" indent="-22240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36074" indent="-22240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80884" indent="-22240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1200" dirty="0"/>
              <a:t>Copyright © 2010 Infor. All rights reserved. </a:t>
            </a:r>
          </a:p>
        </p:txBody>
      </p:sp>
      <p:sp>
        <p:nvSpPr>
          <p:cNvPr id="20483" name="Rectangle 18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2816" indent="-278006" eaLnBrk="0" hangingPunct="0"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2025" indent="-222405" eaLnBrk="0" hangingPunct="0"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56835" indent="-222405" eaLnBrk="0" hangingPunct="0"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01644" indent="-222405" eaLnBrk="0" hangingPunct="0"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46454" indent="-22240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91264" indent="-22240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36074" indent="-22240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80884" indent="-222405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09F14F8-D6D4-442A-BD68-372781F79927}" type="slidenum">
              <a:rPr lang="en-GB" sz="1200"/>
              <a:pPr/>
              <a:t>2</a:t>
            </a:fld>
            <a:endParaRPr lang="en-GB" sz="1200" dirty="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777875"/>
            <a:ext cx="609600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BAE SYSTEMS (Operations) Ltd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Carrier Corporation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Curtiss Wright Corporation</a:t>
            </a:r>
          </a:p>
          <a:p>
            <a:pPr eaLnBrk="1" hangingPunct="1"/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Frigoglass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S.A.I.C.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GKN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Greif Corporation, Inc.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NAVISTAR, Inc.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Progress Rail Services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Sensormatic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Electronics Corp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Siemens Medical Instruments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Pte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Ltd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Solar Turbines Incorporated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Tyco International Management Company</a:t>
            </a:r>
            <a:r>
              <a:rPr lang="en-US" dirty="0" smtClean="0"/>
              <a:t> 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77875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A6614-D5A3-46AB-8DCC-00D0CC2DC3B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18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77875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A6614-D5A3-46AB-8DCC-00D0CC2DC3B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18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77875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A6614-D5A3-46AB-8DCC-00D0CC2DC3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18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Users</a:t>
            </a:r>
            <a:r>
              <a:rPr lang="en-US" baseline="0" dirty="0" smtClean="0"/>
              <a:t> not being ready for go live #1 reason for failed implementations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A6614-D5A3-46AB-8DCC-00D0CC2DC3B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390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training methodologies are not effective,</a:t>
            </a:r>
            <a:r>
              <a:rPr lang="en-US" baseline="0" dirty="0" smtClean="0"/>
              <a:t> most training is lost soon after being delivered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A6614-D5A3-46AB-8DCC-00D0CC2DC3B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789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76% of user are not using systems effectively, what does that cost the business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A6614-D5A3-46AB-8DCC-00D0CC2DC3B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4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77875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A6614-D5A3-46AB-8DCC-00D0CC2DC3B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18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77875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A6614-D5A3-46AB-8DCC-00D0CC2DC3B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18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77875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A6614-D5A3-46AB-8DCC-00D0CC2DC3B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18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77875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A6614-D5A3-46AB-8DCC-00D0CC2DC3B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1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hidden">
          <a:xfrm>
            <a:off x="0" y="0"/>
            <a:ext cx="16257588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284" y="-444990"/>
            <a:ext cx="9144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036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Bullets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057194" y="2522835"/>
            <a:ext cx="12448029" cy="606425"/>
          </a:xfr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  <a:lvl2pPr marL="455612" indent="0">
              <a:buNone/>
              <a:defRPr/>
            </a:lvl2pPr>
            <a:lvl3pPr marL="1016000" indent="0">
              <a:buNone/>
              <a:defRPr/>
            </a:lvl3pPr>
            <a:lvl4pPr marL="1473200" indent="0">
              <a:buNone/>
              <a:defRPr/>
            </a:lvl4pPr>
            <a:lvl5pPr marL="1944688" indent="0">
              <a:buNone/>
              <a:defRPr/>
            </a:lvl5pPr>
          </a:lstStyle>
          <a:p>
            <a:pPr lvl="0"/>
            <a:r>
              <a:rPr lang="en-US" dirty="0" smtClean="0"/>
              <a:t>Click to edit subtitle styles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2055812" y="489084"/>
            <a:ext cx="1244816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pic>
        <p:nvPicPr>
          <p:cNvPr id="12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2055811" y="3205890"/>
            <a:ext cx="12448164" cy="5009070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91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2055812" y="489084"/>
            <a:ext cx="1244816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pic>
        <p:nvPicPr>
          <p:cNvPr id="11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057194" y="2522835"/>
            <a:ext cx="12448029" cy="606425"/>
          </a:xfr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  <a:lvl2pPr marL="455612" indent="0">
              <a:buNone/>
              <a:defRPr/>
            </a:lvl2pPr>
            <a:lvl3pPr marL="1016000" indent="0">
              <a:buNone/>
              <a:defRPr/>
            </a:lvl3pPr>
            <a:lvl4pPr marL="1473200" indent="0">
              <a:buNone/>
              <a:defRPr/>
            </a:lvl4pPr>
            <a:lvl5pPr marL="1944688" indent="0">
              <a:buNone/>
              <a:defRPr/>
            </a:lvl5pPr>
          </a:lstStyle>
          <a:p>
            <a:pPr lvl="0"/>
            <a:r>
              <a:rPr lang="en-US" dirty="0" smtClean="0"/>
              <a:t>Click to edit subtitle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333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Small Screensho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055812" y="489084"/>
            <a:ext cx="1244816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pic>
        <p:nvPicPr>
          <p:cNvPr id="14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8560374" y="2446940"/>
            <a:ext cx="5943600" cy="4781385"/>
          </a:xfrm>
        </p:spPr>
        <p:txBody>
          <a:bodyPr anchor="ctr"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 strike="noStrike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057194" y="2446940"/>
            <a:ext cx="5995705" cy="478138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404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Screensho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55812" y="2522835"/>
            <a:ext cx="8805201" cy="5616230"/>
          </a:xfrm>
          <a:ln w="127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1392279" y="2522835"/>
            <a:ext cx="3111695" cy="5542001"/>
          </a:xfrm>
        </p:spPr>
        <p:txBody>
          <a:bodyPr tIns="0" bIns="0" anchor="ctr"/>
          <a:lstStyle>
            <a:lvl1pPr marL="0" indent="0">
              <a:lnSpc>
                <a:spcPct val="85000"/>
              </a:lnSpc>
              <a:buNone/>
              <a:defRPr sz="2800" baseline="0">
                <a:latin typeface="+mn-lt"/>
              </a:defRPr>
            </a:lvl1pPr>
            <a:lvl2pPr marL="455612" indent="0">
              <a:buNone/>
              <a:defRPr/>
            </a:lvl2pPr>
            <a:lvl3pPr marL="1016000" indent="0">
              <a:buNone/>
              <a:defRPr/>
            </a:lvl3pPr>
            <a:lvl4pPr marL="1473200" indent="0">
              <a:buNone/>
              <a:defRPr/>
            </a:lvl4pPr>
            <a:lvl5pPr marL="1944688" indent="0">
              <a:buNone/>
              <a:defRPr/>
            </a:lvl5pPr>
          </a:lstStyle>
          <a:p>
            <a:pPr lvl="0"/>
            <a:r>
              <a:rPr lang="en-US" dirty="0" smtClean="0"/>
              <a:t>Click to edit screenshot description text styles</a:t>
            </a:r>
          </a:p>
        </p:txBody>
      </p:sp>
      <p:pic>
        <p:nvPicPr>
          <p:cNvPr id="12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055812" y="489084"/>
            <a:ext cx="1244816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206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Large Screen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056622" y="701355"/>
            <a:ext cx="11688402" cy="515851"/>
          </a:xfrm>
        </p:spPr>
        <p:txBody>
          <a:bodyPr/>
          <a:lstStyle>
            <a:lvl1pPr algn="l">
              <a:defRPr sz="48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057194" y="1536200"/>
            <a:ext cx="11704320" cy="6859830"/>
          </a:xfr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31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207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716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white">
          <a:xfrm>
            <a:off x="2" y="0"/>
            <a:ext cx="16257588" cy="20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52" tIns="72576" rIns="145152" bIns="72576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INFOR-Logo-2009-BLACK-72dpi-500wx99h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41796" y="3201010"/>
            <a:ext cx="7180435" cy="1066191"/>
          </a:xfrm>
          <a:prstGeom prst="rect">
            <a:avLst/>
          </a:prstGeom>
        </p:spPr>
      </p:pic>
      <p:pic>
        <p:nvPicPr>
          <p:cNvPr id="7" name="Picture 6" descr="ppt-title-info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hidden">
          <a:xfrm>
            <a:off x="0" y="0"/>
            <a:ext cx="16257588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319" y="6167968"/>
            <a:ext cx="13818950" cy="1452033"/>
          </a:xfrm>
        </p:spPr>
        <p:txBody>
          <a:bodyPr anchor="b" anchorCtr="0"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638" y="7721600"/>
            <a:ext cx="11380312" cy="812800"/>
          </a:xfrm>
        </p:spPr>
        <p:txBody>
          <a:bodyPr>
            <a:noAutofit/>
          </a:bodyPr>
          <a:lstStyle>
            <a:lvl1pPr marL="0" indent="0" algn="ctr">
              <a:buNone/>
              <a:defRPr sz="2900">
                <a:solidFill>
                  <a:schemeClr val="bg2"/>
                </a:solidFill>
              </a:defRPr>
            </a:lvl1pPr>
            <a:lvl2pPr marL="725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28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06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62093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2036064"/>
            <a:ext cx="15225009" cy="659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3839" y="8657168"/>
            <a:ext cx="14360869" cy="486833"/>
          </a:xfrm>
          <a:prstGeom prst="rect">
            <a:avLst/>
          </a:prstGeom>
        </p:spPr>
        <p:txBody>
          <a:bodyPr vert="horz" lIns="145152" tIns="72576" rIns="145152" bIns="72576" rtlCol="0" anchor="ctr"/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Copyright © 2011 Infor. All rights reserved. 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0960" y="8657168"/>
            <a:ext cx="666415" cy="486833"/>
          </a:xfrm>
          <a:prstGeom prst="rect">
            <a:avLst/>
          </a:prstGeom>
        </p:spPr>
        <p:txBody>
          <a:bodyPr vert="horz" lIns="145152" tIns="72576" rIns="145152" bIns="72576" rtlCol="0" anchor="ctr"/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fld id="{55A404A9-0BF6-4A3A-83B8-EA5F99A6E9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5728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1975" y="8042136"/>
            <a:ext cx="4267200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8276" y="1142"/>
            <a:ext cx="16257144" cy="9142857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581210" y="8822120"/>
            <a:ext cx="2955528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chemeClr val="bg2">
                    <a:lumMod val="90000"/>
                  </a:schemeClr>
                </a:solidFill>
              </a:rPr>
              <a:t>Copyright © 2012. </a:t>
            </a:r>
            <a:r>
              <a:rPr lang="en-US" sz="800" dirty="0" err="1">
                <a:solidFill>
                  <a:schemeClr val="bg2">
                    <a:lumMod val="90000"/>
                  </a:schemeClr>
                </a:solidFill>
              </a:rPr>
              <a:t>Infor</a:t>
            </a:r>
            <a:r>
              <a:rPr lang="en-US" sz="800" dirty="0">
                <a:solidFill>
                  <a:schemeClr val="bg2">
                    <a:lumMod val="90000"/>
                  </a:schemeClr>
                </a:solidFill>
              </a:rPr>
              <a:t>. All Rights Reserved. www.infor.com</a:t>
            </a:r>
          </a:p>
          <a:p>
            <a:pPr algn="r"/>
            <a:endParaRPr lang="en-US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551" y="1536200"/>
            <a:ext cx="6035040" cy="60350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20679" y="3578045"/>
            <a:ext cx="9183295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320679" y="5938110"/>
            <a:ext cx="9183296" cy="1114214"/>
          </a:xfrm>
        </p:spPr>
        <p:txBody>
          <a:bodyPr/>
          <a:lstStyle>
            <a:lvl1pPr marL="0" indent="0" algn="l">
              <a:buNone/>
              <a:defRPr sz="2800" baseline="0">
                <a:solidFill>
                  <a:schemeClr val="bg2">
                    <a:lumMod val="25000"/>
                  </a:schemeClr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725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28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06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14503974" y="8557557"/>
            <a:ext cx="1753614" cy="56814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5759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1519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7278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3037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28796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4556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80315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06074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E7781AA-5C7B-4A6F-8438-A17DCECA115B}" type="slidenum">
              <a:rPr lang="en-US" sz="1600" smtClean="0">
                <a:solidFill>
                  <a:schemeClr val="bg2">
                    <a:lumMod val="75000"/>
                  </a:schemeClr>
                </a:solidFill>
              </a:rPr>
              <a:pPr algn="ctr"/>
              <a:t>‹#›</a:t>
            </a:fld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896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1975" y="8042136"/>
            <a:ext cx="4267200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8276" y="1142"/>
            <a:ext cx="16257144" cy="9142857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1581210" y="8822120"/>
            <a:ext cx="2955528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chemeClr val="bg2">
                    <a:lumMod val="90000"/>
                  </a:schemeClr>
                </a:solidFill>
              </a:rPr>
              <a:t>Copyright © 2012. </a:t>
            </a:r>
            <a:r>
              <a:rPr lang="en-US" sz="800" dirty="0" err="1">
                <a:solidFill>
                  <a:schemeClr val="bg2">
                    <a:lumMod val="90000"/>
                  </a:schemeClr>
                </a:solidFill>
              </a:rPr>
              <a:t>Infor</a:t>
            </a:r>
            <a:r>
              <a:rPr lang="en-US" sz="800" dirty="0">
                <a:solidFill>
                  <a:schemeClr val="bg2">
                    <a:lumMod val="90000"/>
                  </a:schemeClr>
                </a:solidFill>
              </a:rPr>
              <a:t>. All Rights Reserved. www.infor.com</a:t>
            </a:r>
          </a:p>
          <a:p>
            <a:pPr algn="r"/>
            <a:endParaRPr lang="en-US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6257588" cy="3661260"/>
          </a:xfrm>
        </p:spPr>
        <p:txBody>
          <a:bodyPr/>
          <a:lstStyle>
            <a:lvl1pPr marL="0" indent="0">
              <a:buFontTx/>
              <a:buNone/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2055812" y="3692055"/>
            <a:ext cx="1244816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2031839" y="5857335"/>
            <a:ext cx="12472135" cy="12192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2">
                    <a:lumMod val="25000"/>
                  </a:schemeClr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725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28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06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4748061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3"/>
          <p:cNvSpPr txBox="1">
            <a:spLocks/>
          </p:cNvSpPr>
          <p:nvPr userDrawn="1"/>
        </p:nvSpPr>
        <p:spPr>
          <a:xfrm>
            <a:off x="14503974" y="8557557"/>
            <a:ext cx="1753614" cy="56814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5759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1519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7278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3037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28796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4556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80315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06074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E7781AA-5C7B-4A6F-8438-A17DCECA115B}" type="slidenum">
              <a:rPr lang="en-US" sz="1600" smtClean="0">
                <a:solidFill>
                  <a:schemeClr val="bg2">
                    <a:lumMod val="75000"/>
                  </a:schemeClr>
                </a:solidFill>
              </a:rPr>
              <a:pPr algn="ctr"/>
              <a:t>‹#›</a:t>
            </a:fld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119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056622" y="489084"/>
            <a:ext cx="1244735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pic>
        <p:nvPicPr>
          <p:cNvPr id="8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2055811" y="2446940"/>
            <a:ext cx="12448164" cy="5768020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08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2055811" y="2446940"/>
            <a:ext cx="5943600" cy="5768020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055812" y="489084"/>
            <a:ext cx="1244816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pic>
        <p:nvPicPr>
          <p:cNvPr id="14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8560374" y="2446940"/>
            <a:ext cx="5943600" cy="5768020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 strike="noStrike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00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2055811" y="2446940"/>
            <a:ext cx="3986784" cy="5768020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055812" y="489084"/>
            <a:ext cx="1244816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pic>
        <p:nvPicPr>
          <p:cNvPr id="14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6286500" y="2446940"/>
            <a:ext cx="3986784" cy="5768020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 strike="noStrike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10517190" y="2446940"/>
            <a:ext cx="3986784" cy="5768020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 strike="noStrike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062697" y="2446940"/>
            <a:ext cx="5950635" cy="6064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  <a:lvl2pPr marL="455612" indent="0">
              <a:buNone/>
              <a:defRPr/>
            </a:lvl2pPr>
            <a:lvl3pPr marL="1016000" indent="0">
              <a:buNone/>
              <a:defRPr/>
            </a:lvl3pPr>
            <a:lvl4pPr marL="1473200" indent="0">
              <a:buNone/>
              <a:defRPr/>
            </a:lvl4pPr>
            <a:lvl5pPr marL="1944688" indent="0">
              <a:buNone/>
              <a:defRPr/>
            </a:lvl5pPr>
          </a:lstStyle>
          <a:p>
            <a:pPr lvl="0"/>
            <a:r>
              <a:rPr lang="en-US" dirty="0" smtClean="0"/>
              <a:t>Click to edit text styles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560374" y="2446940"/>
            <a:ext cx="5943600" cy="6064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  <a:lvl2pPr marL="455612" indent="0">
              <a:buNone/>
              <a:defRPr/>
            </a:lvl2pPr>
            <a:lvl3pPr marL="1016000" indent="0">
              <a:buNone/>
              <a:defRPr/>
            </a:lvl3pPr>
            <a:lvl4pPr marL="1473200" indent="0">
              <a:buNone/>
              <a:defRPr/>
            </a:lvl4pPr>
            <a:lvl5pPr marL="1944688" indent="0">
              <a:buNone/>
              <a:defRPr/>
            </a:lvl5pPr>
          </a:lstStyle>
          <a:p>
            <a:pPr lvl="0"/>
            <a:r>
              <a:rPr lang="en-US" dirty="0" smtClean="0"/>
              <a:t>Click to edit text styles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055812" y="489084"/>
            <a:ext cx="1244816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pic>
        <p:nvPicPr>
          <p:cNvPr id="16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2055811" y="3129994"/>
            <a:ext cx="5943600" cy="5084965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8560374" y="3129994"/>
            <a:ext cx="5943600" cy="5084965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 strike="noStrike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289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Thre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2055811" y="3129996"/>
            <a:ext cx="3986784" cy="5084964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055812" y="489084"/>
            <a:ext cx="1244816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pic>
        <p:nvPicPr>
          <p:cNvPr id="14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6286500" y="3129996"/>
            <a:ext cx="3986784" cy="5084964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 strike="noStrike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10517190" y="3129996"/>
            <a:ext cx="3986784" cy="5084964"/>
          </a:xfrm>
        </p:spPr>
        <p:txBody>
          <a:bodyPr/>
          <a:lstStyle>
            <a:lvl1pPr>
              <a:lnSpc>
                <a:spcPct val="85000"/>
              </a:lnSpc>
              <a:defRPr sz="300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260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2200" strike="noStrike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80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6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062697" y="2446940"/>
            <a:ext cx="3986784" cy="6064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  <a:lvl2pPr marL="455612" indent="0">
              <a:buNone/>
              <a:defRPr/>
            </a:lvl2pPr>
            <a:lvl3pPr marL="1016000" indent="0">
              <a:buNone/>
              <a:defRPr/>
            </a:lvl3pPr>
            <a:lvl4pPr marL="1473200" indent="0">
              <a:buNone/>
              <a:defRPr/>
            </a:lvl4pPr>
            <a:lvl5pPr marL="1944688" indent="0">
              <a:buNone/>
              <a:defRPr/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289943" y="2446940"/>
            <a:ext cx="3986784" cy="6064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  <a:lvl2pPr marL="455612" indent="0">
              <a:buNone/>
              <a:defRPr/>
            </a:lvl2pPr>
            <a:lvl3pPr marL="1016000" indent="0">
              <a:buNone/>
              <a:defRPr/>
            </a:lvl3pPr>
            <a:lvl4pPr marL="1473200" indent="0">
              <a:buNone/>
              <a:defRPr/>
            </a:lvl4pPr>
            <a:lvl5pPr marL="1944688" indent="0">
              <a:buNone/>
              <a:defRPr/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10517190" y="2446940"/>
            <a:ext cx="3986784" cy="6064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  <a:lvl2pPr marL="455612" indent="0">
              <a:buNone/>
              <a:defRPr/>
            </a:lvl2pPr>
            <a:lvl3pPr marL="1016000" indent="0">
              <a:buNone/>
              <a:defRPr/>
            </a:lvl3pPr>
            <a:lvl4pPr marL="1473200" indent="0">
              <a:buNone/>
              <a:defRPr/>
            </a:lvl4pPr>
            <a:lvl5pPr marL="1944688" indent="0">
              <a:buNone/>
              <a:defRPr/>
            </a:lvl5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533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10x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2055812" y="489084"/>
            <a:ext cx="12448161" cy="18288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pic>
        <p:nvPicPr>
          <p:cNvPr id="11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84" y="1536200"/>
            <a:ext cx="721955" cy="65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940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hidden">
          <a:xfrm>
            <a:off x="1" y="0"/>
            <a:ext cx="16257587" cy="914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5812" y="473670"/>
            <a:ext cx="12473781" cy="18288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5812" y="2446940"/>
            <a:ext cx="12460303" cy="5843915"/>
          </a:xfrm>
          <a:prstGeom prst="rect">
            <a:avLst/>
          </a:prstGeom>
        </p:spPr>
        <p:txBody>
          <a:bodyPr vert="horz" lIns="0" tIns="72576" rIns="0" bIns="72576" rtlCol="0">
            <a:noAutofit/>
          </a:bodyPr>
          <a:lstStyle/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Box 92"/>
          <p:cNvSpPr txBox="1">
            <a:spLocks noChangeArrowheads="1"/>
          </p:cNvSpPr>
          <p:nvPr userDrawn="1"/>
        </p:nvSpPr>
        <p:spPr bwMode="auto">
          <a:xfrm>
            <a:off x="7293949" y="9353385"/>
            <a:ext cx="1742785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900" dirty="0" smtClean="0">
                <a:latin typeface="+mn-lt"/>
              </a:rPr>
              <a:t>Template v5 October 12, 2012</a:t>
            </a:r>
            <a:endParaRPr lang="en-US" sz="900" dirty="0">
              <a:latin typeface="+mn-lt"/>
            </a:endParaRPr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14503974" y="8557557"/>
            <a:ext cx="1753614" cy="56814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5759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1519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7278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3037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28796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4556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80315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06074" algn="l" defTabSz="1451519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E7781AA-5C7B-4A6F-8438-A17DCECA115B}" type="slidenum">
              <a:rPr lang="en-US" sz="1600" smtClean="0">
                <a:solidFill>
                  <a:schemeClr val="bg2">
                    <a:lumMod val="75000"/>
                  </a:schemeClr>
                </a:solidFill>
              </a:rPr>
              <a:pPr algn="ctr"/>
              <a:t>‹#›</a:t>
            </a:fld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1581210" y="8822120"/>
            <a:ext cx="2955528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chemeClr val="bg2">
                    <a:lumMod val="90000"/>
                  </a:schemeClr>
                </a:solidFill>
              </a:rPr>
              <a:t>Copyright © 2012. </a:t>
            </a:r>
            <a:r>
              <a:rPr lang="en-US" sz="800" dirty="0" err="1">
                <a:solidFill>
                  <a:schemeClr val="bg2">
                    <a:lumMod val="90000"/>
                  </a:schemeClr>
                </a:solidFill>
              </a:rPr>
              <a:t>Infor</a:t>
            </a:r>
            <a:r>
              <a:rPr lang="en-US" sz="800" dirty="0">
                <a:solidFill>
                  <a:schemeClr val="bg2">
                    <a:lumMod val="90000"/>
                  </a:schemeClr>
                </a:solidFill>
              </a:rPr>
              <a:t>. All Rights Reserved. www.infor.com</a:t>
            </a:r>
          </a:p>
          <a:p>
            <a:pPr algn="r"/>
            <a:endParaRPr lang="en-US" sz="8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90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9" r:id="rId2"/>
    <p:sldLayoutId id="2147483673" r:id="rId3"/>
    <p:sldLayoutId id="2147483674" r:id="rId4"/>
    <p:sldLayoutId id="2147483675" r:id="rId5"/>
    <p:sldLayoutId id="2147483681" r:id="rId6"/>
    <p:sldLayoutId id="2147483676" r:id="rId7"/>
    <p:sldLayoutId id="2147483682" r:id="rId8"/>
    <p:sldLayoutId id="2147483678" r:id="rId9"/>
    <p:sldLayoutId id="2147483677" r:id="rId10"/>
    <p:sldLayoutId id="2147483679" r:id="rId11"/>
    <p:sldLayoutId id="2147483685" r:id="rId12"/>
    <p:sldLayoutId id="2147483672" r:id="rId13"/>
    <p:sldLayoutId id="2147483684" r:id="rId14"/>
    <p:sldLayoutId id="2147483666" r:id="rId15"/>
    <p:sldLayoutId id="2147483680" r:id="rId16"/>
    <p:sldLayoutId id="2147483686" r:id="rId17"/>
    <p:sldLayoutId id="2147483687" r:id="rId18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1451519" rtl="0" eaLnBrk="1" latinLnBrk="0" hangingPunct="1">
        <a:lnSpc>
          <a:spcPct val="85000"/>
        </a:lnSpc>
        <a:spcBef>
          <a:spcPct val="0"/>
        </a:spcBef>
        <a:buNone/>
        <a:defRPr sz="6000" kern="1200" spc="-150" baseline="0">
          <a:solidFill>
            <a:schemeClr val="bg2">
              <a:lumMod val="25000"/>
            </a:schemeClr>
          </a:solidFill>
          <a:latin typeface="+mj-lt"/>
          <a:ea typeface="Tahoma" pitchFamily="34" charset="0"/>
          <a:cs typeface="Tahoma" pitchFamily="34" charset="0"/>
        </a:defRPr>
      </a:lvl1pPr>
    </p:titleStyle>
    <p:bodyStyle>
      <a:lvl1pPr marL="287338" marR="0" indent="-287338" algn="l" defTabSz="1451519" rtl="0" eaLnBrk="1" fontAlgn="auto" latinLnBrk="0" hangingPunct="1">
        <a:lnSpc>
          <a:spcPct val="85000"/>
        </a:lnSpc>
        <a:spcBef>
          <a:spcPts val="600"/>
        </a:spcBef>
        <a:spcAft>
          <a:spcPts val="600"/>
        </a:spcAft>
        <a:buClrTx/>
        <a:buSzTx/>
        <a:buFont typeface="Arial" pitchFamily="34" charset="0"/>
        <a:buChar char="•"/>
        <a:tabLst/>
        <a:defRPr sz="3000" kern="1200" spc="-50" baseline="0">
          <a:solidFill>
            <a:schemeClr val="bg2">
              <a:lumMod val="25000"/>
            </a:schemeClr>
          </a:solidFill>
          <a:latin typeface="+mn-lt"/>
          <a:ea typeface="Tahoma" pitchFamily="34" charset="0"/>
          <a:cs typeface="Tahoma" pitchFamily="34" charset="0"/>
        </a:defRPr>
      </a:lvl1pPr>
      <a:lvl2pPr marL="736600" marR="0" indent="-280988" algn="l" defTabSz="1451519" rtl="0" eaLnBrk="1" fontAlgn="auto" latinLnBrk="0" hangingPunct="1">
        <a:lnSpc>
          <a:spcPct val="85000"/>
        </a:lnSpc>
        <a:spcBef>
          <a:spcPts val="600"/>
        </a:spcBef>
        <a:spcAft>
          <a:spcPts val="600"/>
        </a:spcAft>
        <a:buClrTx/>
        <a:buSzTx/>
        <a:buFont typeface="Arial" pitchFamily="34" charset="0"/>
        <a:buChar char="•"/>
        <a:tabLst/>
        <a:defRPr sz="2600" kern="1200" spc="-50" baseline="0">
          <a:solidFill>
            <a:schemeClr val="bg2">
              <a:lumMod val="25000"/>
            </a:schemeClr>
          </a:solidFill>
          <a:latin typeface="+mn-lt"/>
          <a:ea typeface="Tahoma" pitchFamily="34" charset="0"/>
          <a:cs typeface="Tahoma" pitchFamily="34" charset="0"/>
        </a:defRPr>
      </a:lvl2pPr>
      <a:lvl3pPr marL="1255713" marR="0" indent="-239713" algn="l" defTabSz="1451519" rtl="0" eaLnBrk="1" fontAlgn="auto" latinLnBrk="0" hangingPunct="1">
        <a:lnSpc>
          <a:spcPct val="85000"/>
        </a:lnSpc>
        <a:spcBef>
          <a:spcPts val="600"/>
        </a:spcBef>
        <a:spcAft>
          <a:spcPts val="600"/>
        </a:spcAft>
        <a:buClrTx/>
        <a:buSzTx/>
        <a:buFont typeface="Arial" pitchFamily="34" charset="0"/>
        <a:buChar char="•"/>
        <a:tabLst/>
        <a:defRPr sz="2200" kern="1200" spc="-50" baseline="0">
          <a:solidFill>
            <a:schemeClr val="bg2">
              <a:lumMod val="25000"/>
            </a:schemeClr>
          </a:solidFill>
          <a:latin typeface="+mn-lt"/>
          <a:ea typeface="Tahoma" pitchFamily="34" charset="0"/>
          <a:cs typeface="Tahoma" pitchFamily="34" charset="0"/>
        </a:defRPr>
      </a:lvl3pPr>
      <a:lvl4pPr marL="1651000" marR="0" indent="-177800" algn="l" defTabSz="1451519" rtl="0" eaLnBrk="1" fontAlgn="auto" latinLnBrk="0" hangingPunct="1">
        <a:lnSpc>
          <a:spcPct val="85000"/>
        </a:lnSpc>
        <a:spcBef>
          <a:spcPts val="600"/>
        </a:spcBef>
        <a:spcAft>
          <a:spcPts val="600"/>
        </a:spcAft>
        <a:buClrTx/>
        <a:buSzTx/>
        <a:buFont typeface="Arial" pitchFamily="34" charset="0"/>
        <a:buChar char="•"/>
        <a:tabLst/>
        <a:defRPr sz="1800" kern="1200" spc="-50" baseline="0">
          <a:solidFill>
            <a:schemeClr val="bg2">
              <a:lumMod val="25000"/>
            </a:schemeClr>
          </a:solidFill>
          <a:latin typeface="+mn-lt"/>
          <a:ea typeface="Tahoma" pitchFamily="34" charset="0"/>
          <a:cs typeface="Tahoma" pitchFamily="34" charset="0"/>
        </a:defRPr>
      </a:lvl4pPr>
      <a:lvl5pPr marL="2116138" marR="0" indent="-171450" algn="l" defTabSz="1451519" rtl="0" eaLnBrk="1" fontAlgn="auto" latinLnBrk="0" hangingPunct="1">
        <a:lnSpc>
          <a:spcPct val="85000"/>
        </a:lnSpc>
        <a:spcBef>
          <a:spcPts val="600"/>
        </a:spcBef>
        <a:spcAft>
          <a:spcPts val="600"/>
        </a:spcAft>
        <a:buClrTx/>
        <a:buSzTx/>
        <a:buFont typeface="Arial" pitchFamily="34" charset="0"/>
        <a:buChar char="•"/>
        <a:tabLst/>
        <a:defRPr sz="1600" kern="1200" spc="-50" baseline="0">
          <a:solidFill>
            <a:schemeClr val="bg2">
              <a:lumMod val="25000"/>
            </a:schemeClr>
          </a:solidFill>
          <a:latin typeface="+mn-lt"/>
          <a:ea typeface="Tahoma" pitchFamily="34" charset="0"/>
          <a:cs typeface="Tahoma" pitchFamily="34" charset="0"/>
        </a:defRPr>
      </a:lvl5pPr>
      <a:lvl6pPr marL="3991676" indent="-362880" algn="l" defTabSz="14515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17435" indent="-362880" algn="l" defTabSz="14515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3195" indent="-362880" algn="l" defTabSz="14515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68954" indent="-362880" algn="l" defTabSz="14515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15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5759" algn="l" defTabSz="14515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1519" algn="l" defTabSz="14515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7278" algn="l" defTabSz="14515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3037" algn="l" defTabSz="14515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8796" algn="l" defTabSz="14515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4556" algn="l" defTabSz="14515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0315" algn="l" defTabSz="14515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06074" algn="l" defTabSz="1451519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jpg"/><Relationship Id="rId26" Type="http://schemas.openxmlformats.org/officeDocument/2006/relationships/image" Target="../media/image30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25.jp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jpg"/><Relationship Id="rId25" Type="http://schemas.openxmlformats.org/officeDocument/2006/relationships/image" Target="../media/image29.jpeg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20.png"/><Relationship Id="rId20" Type="http://schemas.openxmlformats.org/officeDocument/2006/relationships/image" Target="../media/image24.jpeg"/><Relationship Id="rId1" Type="http://schemas.openxmlformats.org/officeDocument/2006/relationships/tags" Target="../tags/tag1.xml"/><Relationship Id="rId6" Type="http://schemas.openxmlformats.org/officeDocument/2006/relationships/image" Target="../media/image10.jpg"/><Relationship Id="rId11" Type="http://schemas.openxmlformats.org/officeDocument/2006/relationships/image" Target="../media/image15.jpeg"/><Relationship Id="rId24" Type="http://schemas.openxmlformats.org/officeDocument/2006/relationships/image" Target="../media/image28.jpe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image" Target="../media/image23.jpeg"/><Relationship Id="rId4" Type="http://schemas.openxmlformats.org/officeDocument/2006/relationships/image" Target="../media/image8.png"/><Relationship Id="rId9" Type="http://schemas.openxmlformats.org/officeDocument/2006/relationships/image" Target="../media/image13.gif"/><Relationship Id="rId14" Type="http://schemas.openxmlformats.org/officeDocument/2006/relationships/image" Target="../media/image18.png"/><Relationship Id="rId22" Type="http://schemas.openxmlformats.org/officeDocument/2006/relationships/image" Target="../media/image26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Enterprise Performance Accelerator Kit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79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784600" y="473075"/>
            <a:ext cx="12472988" cy="1828800"/>
          </a:xfrm>
        </p:spPr>
        <p:txBody>
          <a:bodyPr/>
          <a:lstStyle/>
          <a:p>
            <a:r>
              <a:rPr lang="en-US" dirty="0" smtClean="0"/>
              <a:t>EPAK is..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4294967295"/>
          </p:nvPr>
        </p:nvSpPr>
        <p:spPr>
          <a:xfrm>
            <a:off x="1897063" y="8656638"/>
            <a:ext cx="14360525" cy="4873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294967295"/>
          </p:nvPr>
        </p:nvSpPr>
        <p:spPr>
          <a:xfrm>
            <a:off x="0" y="8656638"/>
            <a:ext cx="665163" cy="487362"/>
          </a:xfrm>
          <a:prstGeom prst="rect">
            <a:avLst/>
          </a:prstGeom>
        </p:spPr>
        <p:txBody>
          <a:bodyPr/>
          <a:lstStyle/>
          <a:p>
            <a:fld id="{55A404A9-0BF6-4A3A-83B8-EA5F99A6E96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67709" y="2371045"/>
            <a:ext cx="15109951" cy="3035800"/>
          </a:xfrm>
          <a:prstGeom prst="rect">
            <a:avLst/>
          </a:prstGeom>
        </p:spPr>
        <p:txBody>
          <a:bodyPr vert="horz" lIns="145152" tIns="72576" rIns="145152" bIns="72576" rtlCol="0">
            <a:no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Font typeface="Webdings" pitchFamily="18" charset="2"/>
              <a:buChar char="4"/>
              <a:defRPr sz="2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68325" indent="-2794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1363" indent="-2301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301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5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75000"/>
              </a:lnSpc>
            </a:pPr>
            <a:r>
              <a:rPr lang="en-US" dirty="0" smtClean="0">
                <a:solidFill>
                  <a:schemeClr val="tx1"/>
                </a:solidFill>
              </a:rPr>
              <a:t>A desktop application</a:t>
            </a:r>
          </a:p>
          <a:p>
            <a:pPr>
              <a:lnSpc>
                <a:spcPct val="75000"/>
              </a:lnSpc>
            </a:pPr>
            <a:r>
              <a:rPr lang="en-US" dirty="0" smtClean="0">
                <a:solidFill>
                  <a:schemeClr val="tx1"/>
                </a:solidFill>
              </a:rPr>
              <a:t>Simple to use</a:t>
            </a:r>
          </a:p>
          <a:p>
            <a:pPr>
              <a:lnSpc>
                <a:spcPct val="75000"/>
              </a:lnSpc>
            </a:pPr>
            <a:r>
              <a:rPr lang="en-US" dirty="0" smtClean="0">
                <a:solidFill>
                  <a:schemeClr val="tx1"/>
                </a:solidFill>
              </a:rPr>
              <a:t>Documents business processes 10 -  30 times faster</a:t>
            </a:r>
          </a:p>
          <a:p>
            <a:pPr>
              <a:lnSpc>
                <a:spcPct val="75000"/>
              </a:lnSpc>
            </a:pPr>
            <a:r>
              <a:rPr lang="en-US" dirty="0" smtClean="0">
                <a:solidFill>
                  <a:schemeClr val="tx1"/>
                </a:solidFill>
              </a:rPr>
              <a:t>Is a complete documentation solution</a:t>
            </a:r>
          </a:p>
          <a:p>
            <a:pPr>
              <a:lnSpc>
                <a:spcPct val="75000"/>
              </a:lnSpc>
            </a:pPr>
            <a:r>
              <a:rPr lang="en-US" dirty="0" smtClean="0">
                <a:solidFill>
                  <a:schemeClr val="tx1"/>
                </a:solidFill>
              </a:rPr>
              <a:t>14 outputs – application lifecycle</a:t>
            </a:r>
          </a:p>
          <a:p>
            <a:pPr>
              <a:lnSpc>
                <a:spcPct val="75000"/>
              </a:lnSpc>
            </a:pPr>
            <a:r>
              <a:rPr lang="en-US" dirty="0" smtClean="0">
                <a:solidFill>
                  <a:schemeClr val="tx1"/>
                </a:solidFill>
              </a:rPr>
              <a:t>Consistent documentation across all outputs</a:t>
            </a:r>
          </a:p>
          <a:p>
            <a:pPr>
              <a:lnSpc>
                <a:spcPct val="75000"/>
              </a:lnSpc>
            </a:pPr>
            <a:endParaRPr lang="en-US" dirty="0"/>
          </a:p>
          <a:p>
            <a:pPr>
              <a:lnSpc>
                <a:spcPct val="75000"/>
              </a:lnSpc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7179845"/>
            <a:ext cx="16257588" cy="585151"/>
          </a:xfrm>
          <a:prstGeom prst="rect">
            <a:avLst/>
          </a:prstGeom>
        </p:spPr>
        <p:txBody>
          <a:bodyPr wrap="square" lIns="145152" tIns="72576" rIns="145152" bIns="72576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3800" b="1" dirty="0"/>
              <a:t>Overcomes the barrier to creating documentation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517365"/>
            <a:ext cx="16257588" cy="585151"/>
          </a:xfrm>
          <a:prstGeom prst="rect">
            <a:avLst/>
          </a:prstGeom>
        </p:spPr>
        <p:txBody>
          <a:bodyPr wrap="square" lIns="145152" tIns="72576" rIns="145152" bIns="72576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3800" b="1" dirty="0"/>
              <a:t>Allows you to reap the benefits of documentation</a:t>
            </a:r>
          </a:p>
        </p:txBody>
      </p:sp>
    </p:spTree>
    <p:extLst>
      <p:ext uri="{BB962C8B-B14F-4D97-AF65-F5344CB8AC3E}">
        <p14:creationId xmlns:p14="http://schemas.microsoft.com/office/powerpoint/2010/main" val="255128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EPAK Demo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Copyright © 2011 Infor. All rights reserved.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404A9-0BF6-4A3A-83B8-EA5F99A6E96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4368800"/>
            <a:ext cx="16257588" cy="2032000"/>
          </a:xfrm>
          <a:prstGeom prst="rect">
            <a:avLst/>
          </a:prstGeom>
        </p:spPr>
        <p:txBody>
          <a:bodyPr vert="horz" lIns="145152" tIns="72576" rIns="145152" bIns="72576" rtlCol="0">
            <a:no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Font typeface="Webdings" pitchFamily="18" charset="2"/>
              <a:buChar char="4"/>
              <a:defRPr sz="2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68325" indent="-2794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1363" indent="-2301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301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0" fontAlgn="base" hangingPunct="0">
              <a:buNone/>
            </a:pPr>
            <a:r>
              <a:rPr lang="en-US" sz="7600" b="1" dirty="0">
                <a:solidFill>
                  <a:schemeClr val="tx1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8537928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Mitigates Project Risk and </a:t>
            </a:r>
            <a:r>
              <a:rPr lang="en-US" dirty="0" smtClean="0"/>
              <a:t>Increase Success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Copyright © 2011 Infor. All rights reserved.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404A9-0BF6-4A3A-83B8-EA5F99A6E96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44955" y="1750248"/>
            <a:ext cx="8817483" cy="6807200"/>
          </a:xfrm>
          <a:prstGeom prst="rect">
            <a:avLst/>
          </a:prstGeom>
        </p:spPr>
        <p:txBody>
          <a:bodyPr vert="horz" lIns="145152" tIns="72576" rIns="145152" bIns="72576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Font typeface="Webdings" pitchFamily="18" charset="2"/>
              <a:buChar char="4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68325" indent="-2794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1363" indent="-2301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301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800" dirty="0" smtClean="0"/>
              <a:t>Better understanding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sz="2800" dirty="0" smtClean="0"/>
              <a:t>Better communication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Better extended team coordination 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Consistent documentation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Support users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Effective end user training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Validate user readiness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Post go live support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>
              <a:buFont typeface="Webdings" pitchFamily="18" charset="2"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Font typeface="Webdings" pitchFamily="18" charset="2"/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4468048"/>
            <a:ext cx="663851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42866" tIns="74290" rIns="142866" bIns="74290" numCol="1" anchor="t" anchorCtr="0" compatLnSpc="1">
            <a:prstTxWarp prst="textNoShape">
              <a:avLst/>
            </a:prstTxWarp>
          </a:bodyPr>
          <a:lstStyle/>
          <a:p>
            <a:pPr marL="907199" lvl="1" indent="-448560" algn="r" eaLnBrk="0" fontAlgn="base" hangingPunct="0">
              <a:lnSpc>
                <a:spcPct val="85000"/>
              </a:lnSpc>
              <a:spcBef>
                <a:spcPts val="952"/>
              </a:spcBef>
              <a:spcAft>
                <a:spcPct val="0"/>
              </a:spcAft>
              <a:buClr>
                <a:schemeClr val="tx2"/>
              </a:buClr>
              <a:tabLst>
                <a:tab pos="1176840" algn="l"/>
              </a:tabLst>
              <a:defRPr/>
            </a:pPr>
            <a:r>
              <a:rPr lang="en-US" sz="3200" b="1" i="1" kern="0" dirty="0"/>
              <a:t>Reduced P</a:t>
            </a:r>
            <a:r>
              <a:rPr lang="en-US" sz="3200" b="1" i="1" kern="0" dirty="0" err="1"/>
              <a:t>roject</a:t>
            </a:r>
            <a:r>
              <a:rPr lang="en-US" sz="3200" b="1" i="1" kern="0" dirty="0"/>
              <a:t> Risk</a:t>
            </a:r>
          </a:p>
          <a:p>
            <a:pPr marL="907199" lvl="1" indent="-448560" algn="ctr" eaLnBrk="0" fontAlgn="base" hangingPunct="0">
              <a:lnSpc>
                <a:spcPct val="85000"/>
              </a:lnSpc>
              <a:spcBef>
                <a:spcPts val="952"/>
              </a:spcBef>
              <a:spcAft>
                <a:spcPct val="0"/>
              </a:spcAft>
              <a:buClr>
                <a:schemeClr val="tx2"/>
              </a:buClr>
              <a:buFont typeface="Webdings" pitchFamily="18" charset="2"/>
              <a:buChar char=""/>
              <a:tabLst>
                <a:tab pos="1176840" algn="l"/>
              </a:tabLst>
              <a:defRPr/>
            </a:pPr>
            <a:endParaRPr lang="en-US" sz="3200" kern="0" dirty="0">
              <a:solidFill>
                <a:schemeClr val="bg1"/>
              </a:solidFill>
            </a:endParaRPr>
          </a:p>
          <a:p>
            <a:pPr marL="544319" indent="-544319" algn="ctr" eaLnBrk="0" fontAlgn="base" hangingPunct="0">
              <a:lnSpc>
                <a:spcPct val="85000"/>
              </a:lnSpc>
              <a:spcBef>
                <a:spcPts val="1905"/>
              </a:spcBef>
              <a:spcAft>
                <a:spcPct val="0"/>
              </a:spcAft>
              <a:buClr>
                <a:schemeClr val="tx2"/>
              </a:buClr>
              <a:tabLst>
                <a:tab pos="1176840" algn="l"/>
              </a:tabLst>
              <a:defRPr/>
            </a:pPr>
            <a:endParaRPr lang="en-US" sz="3200" kern="0" dirty="0">
              <a:solidFill>
                <a:schemeClr val="bg1"/>
              </a:solidFill>
            </a:endParaRPr>
          </a:p>
          <a:p>
            <a:pPr marL="544319" indent="-544319" algn="ctr" eaLnBrk="0" fontAlgn="base" hangingPunct="0">
              <a:lnSpc>
                <a:spcPct val="85000"/>
              </a:lnSpc>
              <a:spcBef>
                <a:spcPts val="1905"/>
              </a:spcBef>
              <a:spcAft>
                <a:spcPct val="0"/>
              </a:spcAft>
              <a:buClr>
                <a:schemeClr val="tx2"/>
              </a:buClr>
              <a:tabLst>
                <a:tab pos="1176840" algn="l"/>
              </a:tabLst>
              <a:defRPr/>
            </a:pPr>
            <a:endParaRPr lang="en-US" sz="3200" kern="0" dirty="0">
              <a:solidFill>
                <a:schemeClr val="bg1"/>
              </a:solidFill>
            </a:endParaRPr>
          </a:p>
        </p:txBody>
      </p:sp>
      <p:sp>
        <p:nvSpPr>
          <p:cNvPr id="9" name="Left Brace 8"/>
          <p:cNvSpPr/>
          <p:nvPr/>
        </p:nvSpPr>
        <p:spPr bwMode="auto">
          <a:xfrm>
            <a:off x="6638515" y="1750248"/>
            <a:ext cx="948359" cy="6705600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45152" tIns="72576" rIns="145152" bIns="72576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-270960" y="5179248"/>
            <a:ext cx="677399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42866" tIns="74290" rIns="142866" bIns="74290" numCol="1" anchor="t" anchorCtr="0" compatLnSpc="1">
            <a:prstTxWarp prst="textNoShape">
              <a:avLst/>
            </a:prstTxWarp>
          </a:bodyPr>
          <a:lstStyle/>
          <a:p>
            <a:pPr marL="907199" lvl="1" indent="-448560" algn="r" eaLnBrk="0" fontAlgn="base" hangingPunct="0">
              <a:lnSpc>
                <a:spcPct val="85000"/>
              </a:lnSpc>
              <a:spcBef>
                <a:spcPts val="952"/>
              </a:spcBef>
              <a:spcAft>
                <a:spcPct val="0"/>
              </a:spcAft>
              <a:buClr>
                <a:schemeClr val="tx2"/>
              </a:buClr>
              <a:tabLst>
                <a:tab pos="1176840" algn="l"/>
              </a:tabLst>
              <a:defRPr/>
            </a:pPr>
            <a:r>
              <a:rPr lang="en-US" sz="3200" b="1" i="1" kern="0" dirty="0"/>
              <a:t>Increased Project Success</a:t>
            </a:r>
          </a:p>
          <a:p>
            <a:pPr marL="907199" lvl="1" indent="-448560" algn="ctr" eaLnBrk="0" fontAlgn="base" hangingPunct="0">
              <a:lnSpc>
                <a:spcPct val="85000"/>
              </a:lnSpc>
              <a:spcBef>
                <a:spcPts val="952"/>
              </a:spcBef>
              <a:spcAft>
                <a:spcPct val="0"/>
              </a:spcAft>
              <a:buClr>
                <a:schemeClr val="tx2"/>
              </a:buClr>
              <a:buFont typeface="Webdings" pitchFamily="18" charset="2"/>
              <a:buChar char=""/>
              <a:tabLst>
                <a:tab pos="1176840" algn="l"/>
              </a:tabLst>
              <a:defRPr/>
            </a:pPr>
            <a:endParaRPr lang="en-US" sz="3200" kern="0" dirty="0">
              <a:solidFill>
                <a:schemeClr val="bg1"/>
              </a:solidFill>
            </a:endParaRPr>
          </a:p>
          <a:p>
            <a:pPr marL="544319" indent="-544319" algn="ctr" eaLnBrk="0" fontAlgn="base" hangingPunct="0">
              <a:lnSpc>
                <a:spcPct val="85000"/>
              </a:lnSpc>
              <a:spcBef>
                <a:spcPts val="1905"/>
              </a:spcBef>
              <a:spcAft>
                <a:spcPct val="0"/>
              </a:spcAft>
              <a:buClr>
                <a:schemeClr val="tx2"/>
              </a:buClr>
              <a:tabLst>
                <a:tab pos="1176840" algn="l"/>
              </a:tabLst>
              <a:defRPr/>
            </a:pPr>
            <a:endParaRPr lang="en-US" sz="3200" kern="0" dirty="0">
              <a:solidFill>
                <a:schemeClr val="bg1"/>
              </a:solidFill>
            </a:endParaRPr>
          </a:p>
          <a:p>
            <a:pPr marL="544319" indent="-544319" algn="ctr" eaLnBrk="0" fontAlgn="base" hangingPunct="0">
              <a:lnSpc>
                <a:spcPct val="85000"/>
              </a:lnSpc>
              <a:spcBef>
                <a:spcPts val="1905"/>
              </a:spcBef>
              <a:spcAft>
                <a:spcPct val="0"/>
              </a:spcAft>
              <a:buClr>
                <a:schemeClr val="tx2"/>
              </a:buClr>
              <a:tabLst>
                <a:tab pos="1176840" algn="l"/>
              </a:tabLst>
              <a:defRPr/>
            </a:pPr>
            <a:endParaRPr lang="en-US" sz="32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6899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7" b="15958"/>
          <a:stretch/>
        </p:blipFill>
        <p:spPr>
          <a:xfrm>
            <a:off x="8683867" y="2844800"/>
            <a:ext cx="2831925" cy="1117027"/>
          </a:xfrm>
          <a:prstGeom prst="rect">
            <a:avLst/>
          </a:prstGeom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5812" y="489084"/>
            <a:ext cx="12448161" cy="819431"/>
          </a:xfrm>
        </p:spPr>
        <p:txBody>
          <a:bodyPr/>
          <a:lstStyle/>
          <a:p>
            <a:r>
              <a:rPr lang="en-US" dirty="0" smtClean="0"/>
              <a:t>Over 1 Million People Use EPAK</a:t>
            </a:r>
            <a:endParaRPr lang="en-GB" dirty="0" smtClean="0"/>
          </a:p>
        </p:txBody>
      </p:sp>
      <p:sp>
        <p:nvSpPr>
          <p:cNvPr id="409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444750" y="8656638"/>
            <a:ext cx="13812838" cy="4873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52" tIns="72576" rIns="145152" bIns="72576"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179359" indent="-453600" eaLnBrk="0" hangingPunct="0"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814398" indent="-362880" eaLnBrk="0" hangingPunct="0"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2540157" indent="-362880" eaLnBrk="0" hangingPunct="0"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3265917" indent="-362880" eaLnBrk="0" hangingPunct="0"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991676" indent="-36288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4717435" indent="-36288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5443195" indent="-36288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6168954" indent="-36288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1400" dirty="0">
                <a:solidFill>
                  <a:schemeClr val="bg2"/>
                </a:solidFill>
              </a:rPr>
              <a:t>Copyright © 2010 Infor. All rights reserved. 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8656638"/>
            <a:ext cx="2179638" cy="4873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52" tIns="72576" rIns="145152" bIns="72576"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179359" indent="-453600" eaLnBrk="0" hangingPunct="0"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814398" indent="-362880" eaLnBrk="0" hangingPunct="0"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2540157" indent="-362880" eaLnBrk="0" hangingPunct="0"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3265917" indent="-362880" eaLnBrk="0" hangingPunct="0"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991676" indent="-36288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4717435" indent="-36288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5443195" indent="-36288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6168954" indent="-36288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D66C4D3-A875-497B-A44E-E256AE0213FA}" type="slidenum">
              <a:rPr lang="en-GB" sz="1400">
                <a:solidFill>
                  <a:schemeClr val="bg2"/>
                </a:solidFill>
              </a:rPr>
              <a:pPr/>
              <a:t>2</a:t>
            </a:fld>
            <a:endParaRPr lang="en-GB" sz="1400" dirty="0">
              <a:solidFill>
                <a:schemeClr val="bg2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520989"/>
              </p:ext>
            </p:extLst>
          </p:nvPr>
        </p:nvGraphicFramePr>
        <p:xfrm>
          <a:off x="420309" y="2325116"/>
          <a:ext cx="15119556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9889"/>
                <a:gridCol w="3776806"/>
                <a:gridCol w="3782972"/>
                <a:gridCol w="3779889"/>
              </a:tblGrid>
              <a:tr h="1117600"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76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342" marR="190342" marT="71371" marB="71371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7600"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7600"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7600"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7600"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 marL="190342" marR="190342" marT="71371" marB="7137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" name="Picture 12" descr="group dekko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413" y="1725674"/>
            <a:ext cx="2788007" cy="89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306" y="1930400"/>
            <a:ext cx="3556347" cy="789432"/>
          </a:xfrm>
          <a:prstGeom prst="rect">
            <a:avLst/>
          </a:prstGeom>
        </p:spPr>
      </p:pic>
      <p:pic>
        <p:nvPicPr>
          <p:cNvPr id="16" name="Picture 20" descr="Paperlinx_Logo3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744" y="1971040"/>
            <a:ext cx="3464898" cy="67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3" descr="Hisco2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890" y="1799584"/>
            <a:ext cx="2599859" cy="1000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196" y="7397448"/>
            <a:ext cx="1732450" cy="1299211"/>
          </a:xfrm>
          <a:prstGeom prst="rect">
            <a:avLst/>
          </a:prstGeom>
        </p:spPr>
      </p:pic>
      <p:pic>
        <p:nvPicPr>
          <p:cNvPr id="19" name="Picture 16" descr="flexfab.g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48" y="3168955"/>
            <a:ext cx="3644409" cy="52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Content Placeholder 9" descr="“Over the years, we have spent an inordinate amount of time creating documentation for training purposes.  EPAK enabled us to reduce our training time by at least 75%, and the value of Infor’s delivery system is a real game-changer.” -- Bryn Kahril, Manager of Information Technology, Eagle Ottawa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216" y="7416800"/>
            <a:ext cx="1188836" cy="126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3" name="Picture 18" descr="BioMarin2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7363" y="3194160"/>
            <a:ext cx="3675840" cy="4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 descr="Kroger logo.gi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279" y="4021058"/>
            <a:ext cx="1654210" cy="100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8" descr="JC Penny logo.gi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320" y="4218336"/>
            <a:ext cx="3454737" cy="61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9" descr="xanterra logo.gif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844" y="4044648"/>
            <a:ext cx="3094023" cy="96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7" descr="Coat Mountain Bus Logo.gif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7342" y="4038627"/>
            <a:ext cx="3612234" cy="96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59" y="5230975"/>
            <a:ext cx="3657957" cy="85344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524" b="60215"/>
          <a:stretch/>
        </p:blipFill>
        <p:spPr>
          <a:xfrm>
            <a:off x="9182568" y="7416806"/>
            <a:ext cx="1703146" cy="1224773"/>
          </a:xfrm>
          <a:prstGeom prst="rect">
            <a:avLst/>
          </a:prstGeom>
        </p:spPr>
      </p:pic>
      <p:grpSp>
        <p:nvGrpSpPr>
          <p:cNvPr id="30" name="Group 29"/>
          <p:cNvGrpSpPr>
            <a:grpSpLocks noChangeAspect="1"/>
          </p:cNvGrpSpPr>
          <p:nvPr/>
        </p:nvGrpSpPr>
        <p:grpSpPr>
          <a:xfrm>
            <a:off x="4580303" y="5170408"/>
            <a:ext cx="3571556" cy="879757"/>
            <a:chOff x="1143000" y="1278076"/>
            <a:chExt cx="2825441" cy="926710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640" b="10529"/>
            <a:stretch/>
          </p:blipFill>
          <p:spPr>
            <a:xfrm>
              <a:off x="1143000" y="1278076"/>
              <a:ext cx="2825441" cy="926710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640" t="86337"/>
            <a:stretch/>
          </p:blipFill>
          <p:spPr>
            <a:xfrm>
              <a:off x="1143000" y="2042886"/>
              <a:ext cx="2825441" cy="141514"/>
            </a:xfrm>
            <a:prstGeom prst="rect">
              <a:avLst/>
            </a:prstGeom>
          </p:spPr>
        </p:pic>
      </p:grpSp>
      <p:pic>
        <p:nvPicPr>
          <p:cNvPr id="33" name="Picture 11" descr="C&amp;D Technologies logo.jpg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57"/>
          <a:stretch/>
        </p:blipFill>
        <p:spPr bwMode="auto">
          <a:xfrm>
            <a:off x="4606310" y="6474872"/>
            <a:ext cx="7296693" cy="59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619"/>
          <a:stretch/>
        </p:blipFill>
        <p:spPr>
          <a:xfrm>
            <a:off x="8315888" y="5292488"/>
            <a:ext cx="3638603" cy="65836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3493" y="5181572"/>
            <a:ext cx="3307404" cy="92519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01" y="6379008"/>
            <a:ext cx="3707925" cy="752961"/>
          </a:xfrm>
          <a:prstGeom prst="rect">
            <a:avLst/>
          </a:prstGeom>
        </p:spPr>
      </p:pic>
      <p:pic>
        <p:nvPicPr>
          <p:cNvPr id="37" name="Picture 6" descr="zoeller_company_logo.jpg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2217" y="6273503"/>
            <a:ext cx="3217648" cy="98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7" descr="SUNLOGO.jpg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4673" y="7416800"/>
            <a:ext cx="262492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6" descr="boeing.bmp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9"/>
          <a:stretch>
            <a:fillRect/>
          </a:stretch>
        </p:blipFill>
        <p:spPr bwMode="auto">
          <a:xfrm>
            <a:off x="4890589" y="2946400"/>
            <a:ext cx="2831766" cy="9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0250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057194" y="2522835"/>
            <a:ext cx="12448029" cy="3740246"/>
          </a:xfrm>
        </p:spPr>
        <p:txBody>
          <a:bodyPr/>
          <a:lstStyle/>
          <a:p>
            <a:pPr>
              <a:lnSpc>
                <a:spcPct val="75000"/>
              </a:lnSpc>
              <a:buFont typeface="Symbol" pitchFamily="18" charset="2"/>
              <a:buChar char=""/>
            </a:pPr>
            <a:r>
              <a:rPr lang="en-US" dirty="0"/>
              <a:t>Need for </a:t>
            </a:r>
            <a:r>
              <a:rPr lang="en-US" dirty="0" smtClean="0"/>
              <a:t>documentation</a:t>
            </a:r>
          </a:p>
          <a:p>
            <a:pPr>
              <a:lnSpc>
                <a:spcPct val="75000"/>
              </a:lnSpc>
            </a:pPr>
            <a:endParaRPr lang="en-US" dirty="0"/>
          </a:p>
          <a:p>
            <a:pPr>
              <a:lnSpc>
                <a:spcPct val="75000"/>
              </a:lnSpc>
              <a:buFont typeface="Symbol" pitchFamily="18" charset="2"/>
              <a:buChar char=""/>
            </a:pPr>
            <a:r>
              <a:rPr lang="en-US" dirty="0"/>
              <a:t>Overcoming the barrier</a:t>
            </a:r>
          </a:p>
          <a:p>
            <a:pPr>
              <a:lnSpc>
                <a:spcPct val="75000"/>
              </a:lnSpc>
              <a:buFont typeface="Symbol" pitchFamily="18" charset="2"/>
              <a:buChar char=""/>
            </a:pPr>
            <a:endParaRPr lang="en-US" dirty="0" smtClean="0"/>
          </a:p>
          <a:p>
            <a:pPr>
              <a:lnSpc>
                <a:spcPct val="75000"/>
              </a:lnSpc>
              <a:buFont typeface="Symbol" pitchFamily="18" charset="2"/>
              <a:buChar char=""/>
            </a:pPr>
            <a:r>
              <a:rPr lang="en-US" dirty="0" smtClean="0"/>
              <a:t>What </a:t>
            </a:r>
            <a:r>
              <a:rPr lang="en-US" dirty="0"/>
              <a:t>is EPAK</a:t>
            </a:r>
          </a:p>
          <a:p>
            <a:pPr>
              <a:lnSpc>
                <a:spcPct val="75000"/>
              </a:lnSpc>
              <a:buFont typeface="Symbol" pitchFamily="18" charset="2"/>
              <a:buChar char=""/>
            </a:pPr>
            <a:endParaRPr lang="en-US" dirty="0" smtClean="0"/>
          </a:p>
          <a:p>
            <a:pPr>
              <a:lnSpc>
                <a:spcPct val="75000"/>
              </a:lnSpc>
              <a:buFont typeface="Symbol" pitchFamily="18" charset="2"/>
              <a:buChar char=""/>
            </a:pPr>
            <a:r>
              <a:rPr lang="en-US" dirty="0" smtClean="0"/>
              <a:t>EPAK </a:t>
            </a:r>
            <a:r>
              <a:rPr lang="en-US" dirty="0"/>
              <a:t>Demonstration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4294967295"/>
          </p:nvPr>
        </p:nvSpPr>
        <p:spPr>
          <a:xfrm>
            <a:off x="1897063" y="8656638"/>
            <a:ext cx="14360525" cy="4873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294967295"/>
          </p:nvPr>
        </p:nvSpPr>
        <p:spPr>
          <a:xfrm>
            <a:off x="0" y="8656638"/>
            <a:ext cx="665163" cy="487362"/>
          </a:xfrm>
          <a:prstGeom prst="rect">
            <a:avLst/>
          </a:prstGeom>
        </p:spPr>
        <p:txBody>
          <a:bodyPr/>
          <a:lstStyle/>
          <a:p>
            <a:fld id="{55A404A9-0BF6-4A3A-83B8-EA5F99A6E96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67710" y="3585364"/>
            <a:ext cx="14631827" cy="5355435"/>
          </a:xfrm>
          <a:prstGeom prst="rect">
            <a:avLst/>
          </a:prstGeom>
        </p:spPr>
        <p:txBody>
          <a:bodyPr vert="horz" lIns="145152" tIns="72576" rIns="145152" bIns="72576" rtlCol="0">
            <a:no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Font typeface="Webdings" pitchFamily="18" charset="2"/>
              <a:buChar char="4"/>
              <a:defRPr sz="2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68325" indent="-2794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1363" indent="-2301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301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5000"/>
              </a:lnSpc>
              <a:buFont typeface="Symbol" pitchFamily="18" charset="2"/>
              <a:buChar char="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0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48359" y="406400"/>
            <a:ext cx="15309229" cy="914400"/>
          </a:xfrm>
        </p:spPr>
        <p:txBody>
          <a:bodyPr/>
          <a:lstStyle/>
          <a:p>
            <a:pPr eaLnBrk="1" hangingPunct="1"/>
            <a:r>
              <a:rPr lang="en-US" sz="4400"/>
              <a:t> User Adoption &amp; Competency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920" y="1422400"/>
            <a:ext cx="15715668" cy="61976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endParaRPr lang="en-US" sz="4400" b="1" dirty="0"/>
          </a:p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b="1" dirty="0" smtClean="0"/>
              <a:t>“The #1 reason for failed implementations”</a:t>
            </a:r>
          </a:p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sz="1600" dirty="0">
                <a:latin typeface="Trade Gothic LT Std" pitchFamily="50" charset="0"/>
              </a:rPr>
              <a:t>					Source: AMR Research, 2005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3407474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48359" y="406400"/>
            <a:ext cx="15309229" cy="914400"/>
          </a:xfrm>
        </p:spPr>
        <p:txBody>
          <a:bodyPr/>
          <a:lstStyle/>
          <a:p>
            <a:pPr eaLnBrk="1" hangingPunct="1"/>
            <a:r>
              <a:rPr lang="en-US" sz="4400"/>
              <a:t> User Adoption &amp; Competency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920" y="1422400"/>
            <a:ext cx="15715668" cy="61976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endParaRPr lang="en-US" sz="4400" b="1"/>
          </a:p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b="1" smtClean="0"/>
              <a:t>“The #1 reason for failed implementations”</a:t>
            </a:r>
          </a:p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sz="1600">
                <a:latin typeface="Trade Gothic LT Std" pitchFamily="50" charset="0"/>
              </a:rPr>
              <a:t>					Source: AMR Research, 2005</a:t>
            </a:r>
            <a:endParaRPr lang="en-US" b="1" smtClean="0"/>
          </a:p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b="1" smtClean="0"/>
              <a:t>“87% of learning is lost within one month of the training”</a:t>
            </a:r>
          </a:p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sz="1300"/>
              <a:t>Source: Huthwaite study published in American Society for Training &amp; Development Journal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82248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48359" y="406400"/>
            <a:ext cx="15309229" cy="914400"/>
          </a:xfrm>
        </p:spPr>
        <p:txBody>
          <a:bodyPr/>
          <a:lstStyle/>
          <a:p>
            <a:pPr eaLnBrk="1" hangingPunct="1"/>
            <a:r>
              <a:rPr lang="en-US" sz="4400"/>
              <a:t> User Adoption &amp; Competency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920" y="1422400"/>
            <a:ext cx="15715668" cy="61976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endParaRPr lang="en-US" sz="4400" b="1"/>
          </a:p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b="1" smtClean="0"/>
              <a:t>“The #1 reason for failed implementations”</a:t>
            </a:r>
          </a:p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sz="1600">
                <a:latin typeface="Trade Gothic LT Std" pitchFamily="50" charset="0"/>
              </a:rPr>
              <a:t>					Source: AMR Research, 2005</a:t>
            </a:r>
            <a:endParaRPr lang="en-US" b="1" smtClean="0"/>
          </a:p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b="1" smtClean="0"/>
              <a:t>“87% of learning is lost within one month of the training”</a:t>
            </a:r>
          </a:p>
          <a:p>
            <a:pPr algn="ctr"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sz="1300"/>
              <a:t>Source: Huthwaite study published in American Society for Training &amp; Development Journal</a:t>
            </a:r>
          </a:p>
          <a:p>
            <a:pPr eaLnBrk="1" hangingPunct="1"/>
            <a:endParaRPr lang="en-US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477" y="3759200"/>
            <a:ext cx="8806194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0061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784600" y="473075"/>
            <a:ext cx="12472988" cy="1518495"/>
          </a:xfrm>
        </p:spPr>
        <p:txBody>
          <a:bodyPr/>
          <a:lstStyle/>
          <a:p>
            <a:r>
              <a:rPr lang="en-US" dirty="0" smtClean="0"/>
              <a:t>EPAK – Application Success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294967295"/>
          </p:nvPr>
        </p:nvSpPr>
        <p:spPr>
          <a:xfrm>
            <a:off x="0" y="8656638"/>
            <a:ext cx="665163" cy="487362"/>
          </a:xfrm>
          <a:prstGeom prst="rect">
            <a:avLst/>
          </a:prstGeom>
        </p:spPr>
        <p:txBody>
          <a:bodyPr/>
          <a:lstStyle/>
          <a:p>
            <a:fld id="{55A404A9-0BF6-4A3A-83B8-EA5F99A6E96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06441" y="1828800"/>
            <a:ext cx="15393096" cy="7112000"/>
          </a:xfrm>
          <a:prstGeom prst="rect">
            <a:avLst/>
          </a:prstGeom>
        </p:spPr>
        <p:txBody>
          <a:bodyPr vert="horz" lIns="145152" tIns="72576" rIns="145152" bIns="72576" rtlCol="0">
            <a:no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Font typeface="Webdings" pitchFamily="18" charset="2"/>
              <a:buChar char="4"/>
              <a:defRPr sz="2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68325" indent="-2794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20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1363" indent="-2301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301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Font typeface="Webdings" pitchFamily="18" charset="2"/>
              <a:buChar char="4"/>
              <a:defRPr sz="1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400" dirty="0"/>
              <a:t>Achieve Application Success 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5100" dirty="0"/>
          </a:p>
          <a:p>
            <a:pPr marL="0" indent="0" algn="ctr">
              <a:lnSpc>
                <a:spcPct val="150000"/>
              </a:lnSpc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5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User Support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7373979" y="3439518"/>
            <a:ext cx="1490279" cy="981767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152" tIns="72576" rIns="145152" bIns="72576"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82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Barrier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Copyright © 2011 Infor. All rights reserved.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404A9-0BF6-4A3A-83B8-EA5F99A6E96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13412510" y="3473451"/>
            <a:ext cx="2845078" cy="303197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5875">
            <a:solidFill>
              <a:srgbClr val="FFFF00"/>
            </a:solidFill>
            <a:miter lim="800000"/>
            <a:headEnd/>
            <a:tailEnd/>
          </a:ln>
        </p:spPr>
        <p:txBody>
          <a:bodyPr lIns="145152" tIns="72576" rIns="145152" bIns="7257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b="1" dirty="0">
                <a:solidFill>
                  <a:schemeClr val="bg1"/>
                </a:solidFill>
              </a:rPr>
              <a:t>Web Based Training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 On-line help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 Student Manuals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 Job Aids</a:t>
            </a:r>
          </a:p>
        </p:txBody>
      </p:sp>
      <p:graphicFrame>
        <p:nvGraphicFramePr>
          <p:cNvPr id="8" name="Group 3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74095428"/>
              </p:ext>
            </p:extLst>
          </p:nvPr>
        </p:nvGraphicFramePr>
        <p:xfrm>
          <a:off x="2303159" y="2336800"/>
          <a:ext cx="9729151" cy="437303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795425"/>
                <a:gridCol w="2602343"/>
                <a:gridCol w="2331383"/>
              </a:tblGrid>
              <a:tr h="967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CA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162576" marR="162576" marT="60961" marB="6096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Traditional Tools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</a:tr>
              <a:tr h="950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Number of procedures (assumes average complexity)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100 Procedures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</a:tr>
              <a:tr h="950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Number of steps to complete procedure (assumes </a:t>
                      </a:r>
                      <a:r>
                        <a:rPr kumimoji="0" lang="en-US" sz="21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avg</a:t>
                      </a: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complexity)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</a:tr>
              <a:tr h="1503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Number of days to create procedures with 1 full-time employee  (includes, development, QA and editing)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4.5 days per Procedure =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450 days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2823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EPAK Bridges the Barrier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Copyright © 2011 Infor. All rights reserved.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404A9-0BF6-4A3A-83B8-EA5F99A6E967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Group 3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5836793"/>
              </p:ext>
            </p:extLst>
          </p:nvPr>
        </p:nvGraphicFramePr>
        <p:xfrm>
          <a:off x="2303159" y="2336800"/>
          <a:ext cx="9729151" cy="437303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795425"/>
                <a:gridCol w="2602343"/>
                <a:gridCol w="2331383"/>
              </a:tblGrid>
              <a:tr h="967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CA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162576" marR="162576" marT="60961" marB="6096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Traditional Tools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EPAK Developer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</a:tr>
              <a:tr h="950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Number of procedures (assumes average complexity)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100 Procedures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100 Procedures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</a:tr>
              <a:tr h="950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Number of steps to complete procedure (assumes </a:t>
                      </a:r>
                      <a:r>
                        <a:rPr kumimoji="0" lang="en-US" sz="21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avg</a:t>
                      </a: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complexity)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20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</a:tr>
              <a:tr h="1503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Number of days to create procedures with 1 full-time employee  (includes, development, QA and editing)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4.5 days per Procedure =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450 days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.75 day per procedure=</a:t>
                      </a:r>
                      <a:r>
                        <a:rPr kumimoji="0" lang="en-US" sz="21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75 days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62576" marR="162576" marT="60961" marB="60961" anchor="ctr" horzOverflow="overflow"/>
                </a:tc>
              </a:tr>
            </a:tbl>
          </a:graphicData>
        </a:graphic>
      </p:graphicFrame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13412510" y="3473451"/>
            <a:ext cx="2845078" cy="303197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5875">
            <a:solidFill>
              <a:srgbClr val="FFFF00"/>
            </a:solidFill>
            <a:miter lim="800000"/>
            <a:headEnd/>
            <a:tailEnd/>
          </a:ln>
        </p:spPr>
        <p:txBody>
          <a:bodyPr lIns="145152" tIns="72576" rIns="145152" bIns="7257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b="1" dirty="0">
                <a:solidFill>
                  <a:schemeClr val="bg1"/>
                </a:solidFill>
              </a:rPr>
              <a:t>Web Based Training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 On-line help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 Student Manuals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500" b="1" dirty="0">
                <a:solidFill>
                  <a:schemeClr val="bg1"/>
                </a:solidFill>
              </a:rPr>
              <a:t> Job Aids</a:t>
            </a:r>
          </a:p>
        </p:txBody>
      </p:sp>
    </p:spTree>
    <p:extLst>
      <p:ext uri="{BB962C8B-B14F-4D97-AF65-F5344CB8AC3E}">
        <p14:creationId xmlns:p14="http://schemas.microsoft.com/office/powerpoint/2010/main" val="29236274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22239da-d80f-426c-b84b-1e1f09919ae3"/>
</p:tagLst>
</file>

<file path=ppt/theme/theme1.xml><?xml version="1.0" encoding="utf-8"?>
<a:theme xmlns:a="http://schemas.openxmlformats.org/drawingml/2006/main" name="Infor10x">
  <a:themeElements>
    <a:clrScheme name="Infor10x  Color Palette">
      <a:dk1>
        <a:srgbClr val="262626"/>
      </a:dk1>
      <a:lt1>
        <a:sysClr val="window" lastClr="FFFFFF"/>
      </a:lt1>
      <a:dk2>
        <a:srgbClr val="13A3F7"/>
      </a:dk2>
      <a:lt2>
        <a:srgbClr val="E5E5E5"/>
      </a:lt2>
      <a:accent1>
        <a:srgbClr val="34C6FA"/>
      </a:accent1>
      <a:accent2>
        <a:srgbClr val="FF6400"/>
      </a:accent2>
      <a:accent3>
        <a:srgbClr val="2DB329"/>
      </a:accent3>
      <a:accent4>
        <a:srgbClr val="FFAA00"/>
      </a:accent4>
      <a:accent5>
        <a:srgbClr val="00C2B4"/>
      </a:accent5>
      <a:accent6>
        <a:srgbClr val="3341CC"/>
      </a:accent6>
      <a:hlink>
        <a:srgbClr val="005CE6"/>
      </a:hlink>
      <a:folHlink>
        <a:srgbClr val="7533A6"/>
      </a:folHlink>
    </a:clrScheme>
    <a:fontScheme name="Infor10x Arial Font S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>
        <a:spAutoFit/>
      </a:bodyPr>
      <a:lstStyle>
        <a:defPPr algn="ctr">
          <a:defRPr sz="3200" dirty="0" smtClean="0">
            <a:solidFill>
              <a:schemeClr val="tx1">
                <a:lumMod val="90000"/>
                <a:lumOff val="1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16870</TotalTime>
  <Words>467</Words>
  <Application>Microsoft Office PowerPoint</Application>
  <PresentationFormat>Custom</PresentationFormat>
  <Paragraphs>141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Infor10x</vt:lpstr>
      <vt:lpstr>EPAK</vt:lpstr>
      <vt:lpstr>Over 1 Million People Use EPAK</vt:lpstr>
      <vt:lpstr>Agenda</vt:lpstr>
      <vt:lpstr> User Adoption &amp; Competency</vt:lpstr>
      <vt:lpstr> User Adoption &amp; Competency</vt:lpstr>
      <vt:lpstr> User Adoption &amp; Competency</vt:lpstr>
      <vt:lpstr>EPAK – Application Success </vt:lpstr>
      <vt:lpstr>Documentation Barrier</vt:lpstr>
      <vt:lpstr>EPAK Bridges the Barrier</vt:lpstr>
      <vt:lpstr>EPAK is..</vt:lpstr>
      <vt:lpstr>EPAK Demo</vt:lpstr>
      <vt:lpstr>Mitigates Project Risk and Increase Success</vt:lpstr>
    </vt:vector>
  </TitlesOfParts>
  <Company>Infor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Debra Stephan</cp:lastModifiedBy>
  <cp:revision>289</cp:revision>
  <dcterms:created xsi:type="dcterms:W3CDTF">2012-08-27T14:43:21Z</dcterms:created>
  <dcterms:modified xsi:type="dcterms:W3CDTF">2012-10-23T15:37:19Z</dcterms:modified>
</cp:coreProperties>
</file>